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60" r:id="rId30"/>
    <p:sldId id="261" r:id="rId31"/>
    <p:sldId id="262" r:id="rId32"/>
    <p:sldId id="263" r:id="rId33"/>
    <p:sldId id="288" r:id="rId34"/>
    <p:sldId id="289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nsoko.rcokoit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470025"/>
          </a:xfrm>
        </p:spPr>
        <p:txBody>
          <a:bodyPr>
            <a:normAutofit/>
          </a:bodyPr>
          <a:lstStyle/>
          <a:p>
            <a:r>
              <a:rPr lang="ru-RU" sz="4800" dirty="0">
                <a:latin typeface="Century Schoolbook" pitchFamily="18" charset="0"/>
              </a:rPr>
              <a:t>«Законопослушный сайт»</a:t>
            </a:r>
          </a:p>
        </p:txBody>
      </p:sp>
      <p:pic>
        <p:nvPicPr>
          <p:cNvPr id="1026" name="Picture 2" descr="http://s45.radikal.ru/i108/1009/ef/5dd87f53fc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057829"/>
            <a:ext cx="3744416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Группа 6"/>
          <p:cNvGrpSpPr/>
          <p:nvPr/>
        </p:nvGrpSpPr>
        <p:grpSpPr>
          <a:xfrm>
            <a:off x="1717450" y="2084505"/>
            <a:ext cx="3709608" cy="3158773"/>
            <a:chOff x="1717450" y="2084505"/>
            <a:chExt cx="3709608" cy="3158773"/>
          </a:xfrm>
        </p:grpSpPr>
        <p:pic>
          <p:nvPicPr>
            <p:cNvPr id="5" name="Picture 4" descr="http://qronos.se/wp-content/uploads/2012/11/shutterstock_57749653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82201" flipH="1">
              <a:off x="1717450" y="2084505"/>
              <a:ext cx="3709608" cy="31587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 rot="3810324">
              <a:off x="3581353" y="3319857"/>
              <a:ext cx="173903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C00000"/>
                  </a:solidFill>
                  <a:latin typeface="Century Schoolbook" panose="02040604050505020304" pitchFamily="18" charset="0"/>
                </a:rPr>
                <a:t>ОДОБРЕНО</a:t>
              </a:r>
              <a:endParaRPr lang="ru-RU" b="1" dirty="0">
                <a:solidFill>
                  <a:srgbClr val="C00000"/>
                </a:solidFill>
                <a:latin typeface="Century Schoolbook" panose="020406040505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044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8640"/>
            <a:ext cx="8064896" cy="576064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ts val="3000"/>
              </a:lnSpc>
              <a:spcBef>
                <a:spcPts val="0"/>
              </a:spcBef>
              <a:buNone/>
            </a:pPr>
            <a:r>
              <a:rPr lang="ru-RU" sz="7400" dirty="0" smtClean="0">
                <a:latin typeface="Century Schoolbook" pitchFamily="18" charset="0"/>
              </a:rPr>
              <a:t> </a:t>
            </a:r>
            <a:r>
              <a:rPr lang="ru-RU" sz="2800" dirty="0" smtClean="0">
                <a:latin typeface="Century Schoolbook" pitchFamily="18" charset="0"/>
              </a:rPr>
              <a:t>Подраздел «Образование</a:t>
            </a:r>
            <a:r>
              <a:rPr lang="ru-RU" sz="2800" dirty="0" smtClean="0">
                <a:latin typeface="Century Schoolbook" pitchFamily="18" charset="0"/>
              </a:rPr>
              <a:t>»: </a:t>
            </a:r>
            <a:endParaRPr lang="ru-RU" sz="2800" dirty="0">
              <a:latin typeface="Century Schoolbook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7380312" y="476672"/>
            <a:ext cx="1485673" cy="1265068"/>
            <a:chOff x="751768" y="3176782"/>
            <a:chExt cx="1485673" cy="1265068"/>
          </a:xfrm>
        </p:grpSpPr>
        <p:pic>
          <p:nvPicPr>
            <p:cNvPr id="6" name="Picture 4" descr="http://qronos.se/wp-content/uploads/2012/11/shutterstock_57749653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82201" flipH="1">
              <a:off x="751768" y="3176782"/>
              <a:ext cx="1485673" cy="1265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 rot="3810324">
              <a:off x="1303227" y="3650649"/>
              <a:ext cx="1113745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100" b="1" dirty="0" smtClean="0">
                  <a:solidFill>
                    <a:srgbClr val="C00000"/>
                  </a:solidFill>
                  <a:latin typeface="Century Schoolbook" panose="02040604050505020304" pitchFamily="18" charset="0"/>
                </a:rPr>
                <a:t>ОДОБРЕНО</a:t>
              </a:r>
              <a:endParaRPr lang="ru-RU" sz="1100" b="1" dirty="0">
                <a:solidFill>
                  <a:srgbClr val="C00000"/>
                </a:solidFill>
                <a:latin typeface="Century Schoolbook" panose="02040604050505020304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11560" y="836712"/>
            <a:ext cx="734481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4500" algn="just">
              <a:lnSpc>
                <a:spcPts val="3000"/>
              </a:lnSpc>
              <a:spcAft>
                <a:spcPts val="1200"/>
              </a:spcAft>
            </a:pPr>
            <a:endParaRPr lang="ru-RU" sz="2000" dirty="0" smtClean="0">
              <a:latin typeface="Century Schoolbook" panose="02040604050505020304" pitchFamily="18" charset="0"/>
            </a:endParaRPr>
          </a:p>
          <a:p>
            <a:pPr marL="342900" indent="-342900" algn="just">
              <a:lnSpc>
                <a:spcPts val="3000"/>
              </a:lnSpc>
              <a:spcAft>
                <a:spcPts val="1200"/>
              </a:spcAft>
              <a:buFont typeface="Wingdings" panose="05000000000000000000" pitchFamily="2" charset="2"/>
              <a:buChar char="$"/>
            </a:pPr>
            <a:r>
              <a:rPr lang="ru-RU" sz="2000" dirty="0" smtClean="0">
                <a:latin typeface="Century Schoolbook" panose="02040604050505020304" pitchFamily="18" charset="0"/>
              </a:rPr>
              <a:t> описание образовательной программы с приложением ее копии, </a:t>
            </a:r>
          </a:p>
          <a:p>
            <a:pPr marL="342900" indent="-342900" algn="just">
              <a:lnSpc>
                <a:spcPts val="3000"/>
              </a:lnSpc>
              <a:spcAft>
                <a:spcPts val="1200"/>
              </a:spcAft>
              <a:buFont typeface="Wingdings" panose="05000000000000000000" pitchFamily="2" charset="2"/>
              <a:buChar char="$"/>
            </a:pPr>
            <a:r>
              <a:rPr lang="ru-RU" sz="2000" dirty="0" smtClean="0">
                <a:latin typeface="Century Schoolbook" panose="02040604050505020304" pitchFamily="18" charset="0"/>
              </a:rPr>
              <a:t> </a:t>
            </a:r>
            <a:r>
              <a:rPr lang="ru-RU" sz="2000" dirty="0" smtClean="0">
                <a:latin typeface="Century Schoolbook" panose="02040604050505020304" pitchFamily="18" charset="0"/>
              </a:rPr>
              <a:t>характеристика </a:t>
            </a:r>
            <a:r>
              <a:rPr lang="ru-RU" sz="2000" dirty="0">
                <a:latin typeface="Century Schoolbook" panose="02040604050505020304" pitchFamily="18" charset="0"/>
              </a:rPr>
              <a:t>учебного плана с приложением его копии, </a:t>
            </a:r>
            <a:endParaRPr lang="ru-RU" sz="2000" dirty="0" smtClean="0">
              <a:latin typeface="Century Schoolbook" panose="02040604050505020304" pitchFamily="18" charset="0"/>
            </a:endParaRPr>
          </a:p>
          <a:p>
            <a:pPr marL="342900" indent="-342900" algn="just">
              <a:lnSpc>
                <a:spcPts val="3000"/>
              </a:lnSpc>
              <a:spcAft>
                <a:spcPts val="1200"/>
              </a:spcAft>
              <a:buFont typeface="Wingdings" panose="05000000000000000000" pitchFamily="2" charset="2"/>
              <a:buChar char="$"/>
            </a:pPr>
            <a:r>
              <a:rPr lang="ru-RU" sz="2000" dirty="0" smtClean="0">
                <a:latin typeface="Century Schoolbook" panose="02040604050505020304" pitchFamily="18" charset="0"/>
              </a:rPr>
              <a:t> аннотации </a:t>
            </a:r>
            <a:r>
              <a:rPr lang="ru-RU" sz="2000" dirty="0">
                <a:latin typeface="Century Schoolbook" panose="02040604050505020304" pitchFamily="18" charset="0"/>
              </a:rPr>
              <a:t>к рабочим программам дисциплин (по каждой дисциплине в составе образовательной программы) с приложением их копий, </a:t>
            </a:r>
            <a:endParaRPr lang="ru-RU" sz="2000" dirty="0" smtClean="0">
              <a:latin typeface="Century Schoolbook" panose="02040604050505020304" pitchFamily="18" charset="0"/>
            </a:endParaRPr>
          </a:p>
          <a:p>
            <a:pPr marL="342900" indent="-342900" algn="just">
              <a:lnSpc>
                <a:spcPts val="3000"/>
              </a:lnSpc>
              <a:spcAft>
                <a:spcPts val="1200"/>
              </a:spcAft>
              <a:buFont typeface="Wingdings" panose="05000000000000000000" pitchFamily="2" charset="2"/>
              <a:buChar char="$"/>
            </a:pPr>
            <a:r>
              <a:rPr lang="ru-RU" sz="2000" dirty="0" smtClean="0">
                <a:latin typeface="Century Schoolbook" panose="02040604050505020304" pitchFamily="18" charset="0"/>
              </a:rPr>
              <a:t> копия </a:t>
            </a:r>
            <a:r>
              <a:rPr lang="ru-RU" sz="2000" dirty="0">
                <a:latin typeface="Century Schoolbook" panose="02040604050505020304" pitchFamily="18" charset="0"/>
              </a:rPr>
              <a:t>календарного учебного </a:t>
            </a:r>
            <a:r>
              <a:rPr lang="ru-RU" sz="2000" dirty="0" smtClean="0">
                <a:latin typeface="Century Schoolbook" panose="02040604050505020304" pitchFamily="18" charset="0"/>
              </a:rPr>
              <a:t>графика, </a:t>
            </a:r>
          </a:p>
          <a:p>
            <a:pPr marL="342900" indent="-342900" algn="just">
              <a:lnSpc>
                <a:spcPts val="3000"/>
              </a:lnSpc>
              <a:spcAft>
                <a:spcPts val="1200"/>
              </a:spcAft>
              <a:buFont typeface="Wingdings" panose="05000000000000000000" pitchFamily="2" charset="2"/>
              <a:buChar char="$"/>
            </a:pPr>
            <a:r>
              <a:rPr lang="ru-RU" sz="2000" dirty="0" smtClean="0">
                <a:latin typeface="Century Schoolbook" panose="02040604050505020304" pitchFamily="18" charset="0"/>
              </a:rPr>
              <a:t> копии </a:t>
            </a:r>
            <a:r>
              <a:rPr lang="ru-RU" sz="2000" dirty="0">
                <a:latin typeface="Century Schoolbook" panose="02040604050505020304" pitchFamily="18" charset="0"/>
              </a:rPr>
              <a:t>методических и иных документов, разработанных </a:t>
            </a:r>
            <a:r>
              <a:rPr lang="ru-RU" sz="2000" dirty="0" smtClean="0">
                <a:latin typeface="Century Schoolbook" panose="02040604050505020304" pitchFamily="18" charset="0"/>
              </a:rPr>
              <a:t>ОО для </a:t>
            </a:r>
            <a:r>
              <a:rPr lang="ru-RU" sz="2000" dirty="0">
                <a:latin typeface="Century Schoolbook" panose="02040604050505020304" pitchFamily="18" charset="0"/>
              </a:rPr>
              <a:t>обеспечения образовательного процесса. </a:t>
            </a:r>
          </a:p>
        </p:txBody>
      </p:sp>
    </p:spTree>
    <p:extLst>
      <p:ext uri="{BB962C8B-B14F-4D97-AF65-F5344CB8AC3E}">
        <p14:creationId xmlns:p14="http://schemas.microsoft.com/office/powerpoint/2010/main" val="281759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8640"/>
            <a:ext cx="8064896" cy="576064"/>
          </a:xfrm>
        </p:spPr>
        <p:txBody>
          <a:bodyPr>
            <a:normAutofit/>
          </a:bodyPr>
          <a:lstStyle/>
          <a:p>
            <a:pPr marL="0" indent="0" algn="ctr">
              <a:lnSpc>
                <a:spcPts val="3000"/>
              </a:lnSpc>
              <a:spcBef>
                <a:spcPts val="0"/>
              </a:spcBef>
              <a:buNone/>
            </a:pPr>
            <a:r>
              <a:rPr lang="ru-RU" sz="7400" dirty="0" smtClean="0">
                <a:latin typeface="Century Schoolbook" pitchFamily="18" charset="0"/>
              </a:rPr>
              <a:t> </a:t>
            </a:r>
            <a:r>
              <a:rPr lang="ru-RU" sz="2800" dirty="0" smtClean="0">
                <a:latin typeface="Century Schoolbook" pitchFamily="18" charset="0"/>
              </a:rPr>
              <a:t>Подраздел «Образование»: </a:t>
            </a:r>
            <a:endParaRPr lang="ru-RU" sz="2800" dirty="0">
              <a:latin typeface="Century Schoolbook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7380312" y="476672"/>
            <a:ext cx="1485673" cy="1265068"/>
            <a:chOff x="751768" y="3176782"/>
            <a:chExt cx="1485673" cy="1265068"/>
          </a:xfrm>
        </p:grpSpPr>
        <p:pic>
          <p:nvPicPr>
            <p:cNvPr id="6" name="Picture 4" descr="http://qronos.se/wp-content/uploads/2012/11/shutterstock_57749653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82201" flipH="1">
              <a:off x="751768" y="3176782"/>
              <a:ext cx="1485673" cy="1265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 rot="3810324">
              <a:off x="1303227" y="3650649"/>
              <a:ext cx="1113745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100" b="1" dirty="0" smtClean="0">
                  <a:solidFill>
                    <a:srgbClr val="C00000"/>
                  </a:solidFill>
                  <a:latin typeface="Century Schoolbook" panose="02040604050505020304" pitchFamily="18" charset="0"/>
                </a:rPr>
                <a:t>ОДОБРЕНО</a:t>
              </a:r>
              <a:endParaRPr lang="ru-RU" sz="1100" b="1" dirty="0">
                <a:solidFill>
                  <a:srgbClr val="C00000"/>
                </a:solidFill>
                <a:latin typeface="Century Schoolbook" panose="02040604050505020304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67544" y="1473165"/>
            <a:ext cx="734481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ts val="3000"/>
              </a:lnSpc>
              <a:spcAft>
                <a:spcPts val="1200"/>
              </a:spcAft>
              <a:buFont typeface="Wingdings" panose="05000000000000000000" pitchFamily="2" charset="2"/>
              <a:buChar char="$"/>
            </a:pPr>
            <a:r>
              <a:rPr lang="ru-RU" sz="2000" dirty="0" smtClean="0">
                <a:latin typeface="Century Schoolbook" panose="02040604050505020304" pitchFamily="18" charset="0"/>
              </a:rPr>
              <a:t> сведения </a:t>
            </a:r>
            <a:r>
              <a:rPr lang="ru-RU" sz="2000" dirty="0">
                <a:latin typeface="Century Schoolbook" panose="02040604050505020304" pitchFamily="18" charset="0"/>
              </a:rPr>
              <a:t>о численности обучающихся по реализуемым образовательным программам за счет бюджетных ассигнований федерального бюджета, бюджетов субъектов </a:t>
            </a:r>
            <a:r>
              <a:rPr lang="ru-RU" sz="2000" dirty="0" smtClean="0">
                <a:latin typeface="Century Schoolbook" panose="02040604050505020304" pitchFamily="18" charset="0"/>
              </a:rPr>
              <a:t>РФ, </a:t>
            </a:r>
            <a:r>
              <a:rPr lang="ru-RU" sz="2000" dirty="0">
                <a:latin typeface="Century Schoolbook" panose="02040604050505020304" pitchFamily="18" charset="0"/>
              </a:rPr>
              <a:t>местных бюджетов и по договорам об образовании за счет средств физических и (или) юридических </a:t>
            </a:r>
            <a:r>
              <a:rPr lang="ru-RU" sz="2000" dirty="0" smtClean="0">
                <a:latin typeface="Century Schoolbook" panose="02040604050505020304" pitchFamily="18" charset="0"/>
              </a:rPr>
              <a:t>лиц,</a:t>
            </a:r>
          </a:p>
          <a:p>
            <a:pPr marL="342900" indent="-342900" algn="just">
              <a:lnSpc>
                <a:spcPts val="3000"/>
              </a:lnSpc>
              <a:spcAft>
                <a:spcPts val="1200"/>
              </a:spcAft>
              <a:buFont typeface="Wingdings" panose="05000000000000000000" pitchFamily="2" charset="2"/>
              <a:buChar char="$"/>
            </a:pPr>
            <a:r>
              <a:rPr lang="ru-RU" sz="2000" dirty="0" smtClean="0">
                <a:latin typeface="Century Schoolbook" panose="02040604050505020304" pitchFamily="18" charset="0"/>
              </a:rPr>
              <a:t> </a:t>
            </a:r>
            <a:r>
              <a:rPr lang="ru-RU" sz="2000" dirty="0" smtClean="0">
                <a:latin typeface="Century Schoolbook" panose="02040604050505020304" pitchFamily="18" charset="0"/>
              </a:rPr>
              <a:t>информация </a:t>
            </a:r>
            <a:r>
              <a:rPr lang="ru-RU" sz="2000" dirty="0">
                <a:latin typeface="Century Schoolbook" panose="02040604050505020304" pitchFamily="18" charset="0"/>
              </a:rPr>
              <a:t>о языках, на которых осуществляется образование (обучение).</a:t>
            </a:r>
          </a:p>
        </p:txBody>
      </p:sp>
    </p:spTree>
    <p:extLst>
      <p:ext uri="{BB962C8B-B14F-4D97-AF65-F5344CB8AC3E}">
        <p14:creationId xmlns:p14="http://schemas.microsoft.com/office/powerpoint/2010/main" val="319046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424936" cy="208823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ts val="3000"/>
              </a:lnSpc>
              <a:spcBef>
                <a:spcPts val="0"/>
              </a:spcBef>
              <a:buNone/>
            </a:pPr>
            <a:r>
              <a:rPr lang="ru-RU" sz="9600" dirty="0" smtClean="0">
                <a:latin typeface="Century Schoolbook" pitchFamily="18" charset="0"/>
              </a:rPr>
              <a:t> </a:t>
            </a:r>
            <a:r>
              <a:rPr lang="ru-RU" sz="8800" b="1" dirty="0" smtClean="0">
                <a:latin typeface="Century Schoolbook" pitchFamily="18" charset="0"/>
              </a:rPr>
              <a:t>Подраздел «</a:t>
            </a:r>
            <a:r>
              <a:rPr lang="ru-RU" sz="8800" b="1" dirty="0">
                <a:latin typeface="Century Schoolbook" pitchFamily="18" charset="0"/>
              </a:rPr>
              <a:t>Образовательные стандарты</a:t>
            </a:r>
            <a:r>
              <a:rPr lang="ru-RU" sz="8800" b="1" dirty="0" smtClean="0">
                <a:latin typeface="Century Schoolbook" pitchFamily="18" charset="0"/>
              </a:rPr>
              <a:t>»: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None/>
            </a:pPr>
            <a:r>
              <a:rPr lang="ru-RU" sz="8000" dirty="0" smtClean="0">
                <a:latin typeface="Century Schoolbook" pitchFamily="18" charset="0"/>
              </a:rPr>
              <a:t>информация </a:t>
            </a:r>
            <a:r>
              <a:rPr lang="ru-RU" sz="8000" dirty="0">
                <a:latin typeface="Century Schoolbook" pitchFamily="18" charset="0"/>
              </a:rPr>
              <a:t>о том, что такое образовательные стандарты, и </a:t>
            </a:r>
            <a:r>
              <a:rPr lang="ru-RU" sz="8000" dirty="0" smtClean="0">
                <a:latin typeface="Century Schoolbook" pitchFamily="18" charset="0"/>
              </a:rPr>
              <a:t>ссылка </a:t>
            </a:r>
            <a:r>
              <a:rPr lang="ru-RU" sz="8000" dirty="0">
                <a:latin typeface="Century Schoolbook" pitchFamily="18" charset="0"/>
              </a:rPr>
              <a:t>на федеральные документы на сайте Министерства образования и науки Российской Федерации</a:t>
            </a:r>
            <a:r>
              <a:rPr lang="ru-RU" sz="8000" dirty="0" smtClean="0">
                <a:latin typeface="Century Schoolbook" pitchFamily="18" charset="0"/>
              </a:rPr>
              <a:t>.  </a:t>
            </a:r>
            <a:endParaRPr lang="ru-RU" sz="8000" dirty="0">
              <a:latin typeface="Century Schoolbook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7622831" y="75700"/>
            <a:ext cx="1485673" cy="1265068"/>
            <a:chOff x="751768" y="3176782"/>
            <a:chExt cx="1485673" cy="1265068"/>
          </a:xfrm>
        </p:grpSpPr>
        <p:pic>
          <p:nvPicPr>
            <p:cNvPr id="6" name="Picture 4" descr="http://qronos.se/wp-content/uploads/2012/11/shutterstock_57749653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82201" flipH="1">
              <a:off x="751768" y="3176782"/>
              <a:ext cx="1485673" cy="1265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 rot="3810324">
              <a:off x="1303227" y="3650649"/>
              <a:ext cx="1113745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100" b="1" dirty="0" smtClean="0">
                  <a:solidFill>
                    <a:srgbClr val="C00000"/>
                  </a:solidFill>
                  <a:latin typeface="Century Schoolbook" panose="02040604050505020304" pitchFamily="18" charset="0"/>
                </a:rPr>
                <a:t>ОДОБРЕНО</a:t>
              </a:r>
              <a:endParaRPr lang="ru-RU" sz="1100" b="1" dirty="0">
                <a:solidFill>
                  <a:srgbClr val="C00000"/>
                </a:solidFill>
                <a:latin typeface="Century Schoolbook" panose="02040604050505020304" pitchFamily="18" charset="0"/>
              </a:endParaRPr>
            </a:p>
          </p:txBody>
        </p:sp>
      </p:grpSp>
      <p:sp>
        <p:nvSpPr>
          <p:cNvPr id="8" name="Объект 2"/>
          <p:cNvSpPr txBox="1">
            <a:spLocks/>
          </p:cNvSpPr>
          <p:nvPr/>
        </p:nvSpPr>
        <p:spPr>
          <a:xfrm>
            <a:off x="179512" y="2276872"/>
            <a:ext cx="8712968" cy="216024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541338" algn="ctr">
              <a:lnSpc>
                <a:spcPts val="3000"/>
              </a:lnSpc>
              <a:spcBef>
                <a:spcPts val="0"/>
              </a:spcBef>
              <a:buNone/>
            </a:pPr>
            <a:r>
              <a:rPr lang="ru-RU" sz="9600" dirty="0" smtClean="0">
                <a:latin typeface="Century Schoolbook" pitchFamily="18" charset="0"/>
              </a:rPr>
              <a:t> </a:t>
            </a:r>
            <a:r>
              <a:rPr lang="ru-RU" sz="8800" b="1" dirty="0">
                <a:latin typeface="Century Schoolbook" pitchFamily="18" charset="0"/>
              </a:rPr>
              <a:t>Подраздел «Руководство и педагогический состав</a:t>
            </a:r>
            <a:r>
              <a:rPr lang="ru-RU" sz="8800" b="1" dirty="0" smtClean="0">
                <a:latin typeface="Century Schoolbook" pitchFamily="18" charset="0"/>
              </a:rPr>
              <a:t>»:</a:t>
            </a:r>
            <a:endParaRPr lang="ru-RU" sz="8800" b="1" dirty="0">
              <a:latin typeface="Century Schoolbook" pitchFamily="18" charset="0"/>
            </a:endParaRP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None/>
            </a:pPr>
            <a:r>
              <a:rPr lang="ru-RU" sz="8000" dirty="0" smtClean="0">
                <a:latin typeface="Century Schoolbook" pitchFamily="18" charset="0"/>
              </a:rPr>
              <a:t>информация </a:t>
            </a:r>
            <a:r>
              <a:rPr lang="ru-RU" sz="8000" dirty="0">
                <a:latin typeface="Century Schoolbook" pitchFamily="18" charset="0"/>
              </a:rPr>
              <a:t>о руководителе образовательной организации, его заместителях и педагогических работниках, осуществляющих образовательный </a:t>
            </a:r>
            <a:r>
              <a:rPr lang="ru-RU" sz="8000" dirty="0" smtClean="0">
                <a:latin typeface="Century Schoolbook" pitchFamily="18" charset="0"/>
              </a:rPr>
              <a:t>процесс (по определенной схеме).  </a:t>
            </a:r>
            <a:endParaRPr lang="ru-RU" sz="8000" dirty="0">
              <a:latin typeface="Century Schoolbook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223312"/>
            <a:ext cx="8352928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96938" algn="just">
              <a:lnSpc>
                <a:spcPts val="3000"/>
              </a:lnSpc>
            </a:pPr>
            <a:r>
              <a:rPr lang="ru-RU" sz="2200" b="1" dirty="0" smtClean="0">
                <a:latin typeface="Century Schoolbook" panose="02040604050505020304" pitchFamily="18" charset="0"/>
              </a:rPr>
              <a:t>Подраздел </a:t>
            </a:r>
            <a:r>
              <a:rPr lang="ru-RU" sz="2200" b="1" dirty="0" smtClean="0"/>
              <a:t>«</a:t>
            </a:r>
            <a:r>
              <a:rPr lang="ru-RU" sz="2200" b="1" dirty="0" smtClean="0">
                <a:latin typeface="Century Schoolbook" pitchFamily="18" charset="0"/>
              </a:rPr>
              <a:t>Платные </a:t>
            </a:r>
            <a:r>
              <a:rPr lang="ru-RU" sz="2200" b="1" dirty="0">
                <a:latin typeface="Century Schoolbook" pitchFamily="18" charset="0"/>
              </a:rPr>
              <a:t>образовательные услуги</a:t>
            </a:r>
            <a:r>
              <a:rPr lang="ru-RU" sz="2200" b="1" dirty="0" smtClean="0">
                <a:latin typeface="Century Schoolbook" pitchFamily="18" charset="0"/>
              </a:rPr>
              <a:t>»: </a:t>
            </a:r>
            <a:r>
              <a:rPr lang="ru-RU" sz="2000" dirty="0" smtClean="0">
                <a:latin typeface="Century Schoolbook" pitchFamily="18" charset="0"/>
              </a:rPr>
              <a:t>информация </a:t>
            </a:r>
            <a:r>
              <a:rPr lang="ru-RU" sz="2000" dirty="0">
                <a:latin typeface="Century Schoolbook" pitchFamily="18" charset="0"/>
              </a:rPr>
              <a:t>о порядке предоставления дополнительных образовательных услуг и ссылки на раздел «Документы», где размещены требуемые документы, регулирующие стоимость услуг и порядок их предоставления. </a:t>
            </a:r>
          </a:p>
        </p:txBody>
      </p:sp>
    </p:spTree>
    <p:extLst>
      <p:ext uri="{BB962C8B-B14F-4D97-AF65-F5344CB8AC3E}">
        <p14:creationId xmlns:p14="http://schemas.microsoft.com/office/powerpoint/2010/main" val="207082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7508031" y="936734"/>
            <a:ext cx="1485673" cy="1265068"/>
            <a:chOff x="751768" y="3176782"/>
            <a:chExt cx="1485673" cy="1265068"/>
          </a:xfrm>
        </p:grpSpPr>
        <p:pic>
          <p:nvPicPr>
            <p:cNvPr id="6" name="Picture 4" descr="http://qronos.se/wp-content/uploads/2012/11/shutterstock_57749653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82201" flipH="1">
              <a:off x="751768" y="3176782"/>
              <a:ext cx="1485673" cy="1265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 rot="3810324">
              <a:off x="1303227" y="3650649"/>
              <a:ext cx="1113745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100" b="1" dirty="0" smtClean="0">
                  <a:solidFill>
                    <a:srgbClr val="C00000"/>
                  </a:solidFill>
                  <a:latin typeface="Century Schoolbook" panose="02040604050505020304" pitchFamily="18" charset="0"/>
                </a:rPr>
                <a:t>ОДОБРЕНО</a:t>
              </a:r>
              <a:endParaRPr lang="ru-RU" sz="1100" b="1" dirty="0">
                <a:solidFill>
                  <a:srgbClr val="C00000"/>
                </a:solidFill>
                <a:latin typeface="Century Schoolbook" panose="02040604050505020304" pitchFamily="18" charset="0"/>
              </a:endParaRPr>
            </a:p>
          </p:txBody>
        </p:sp>
      </p:grpSp>
      <p:sp>
        <p:nvSpPr>
          <p:cNvPr id="9" name="Объект 2"/>
          <p:cNvSpPr txBox="1">
            <a:spLocks/>
          </p:cNvSpPr>
          <p:nvPr/>
        </p:nvSpPr>
        <p:spPr>
          <a:xfrm>
            <a:off x="503548" y="441218"/>
            <a:ext cx="8136904" cy="601211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spcBef>
                <a:spcPts val="0"/>
              </a:spcBef>
              <a:buNone/>
            </a:pPr>
            <a:r>
              <a:rPr lang="ru-RU" sz="9600" dirty="0" smtClean="0">
                <a:latin typeface="Century Schoolbook" pitchFamily="18" charset="0"/>
              </a:rPr>
              <a:t> </a:t>
            </a:r>
            <a:r>
              <a:rPr lang="ru-RU" sz="11200" dirty="0">
                <a:latin typeface="Century Schoolbook" pitchFamily="18" charset="0"/>
              </a:rPr>
              <a:t>Подраздел «Материально-техническое обеспечение и оснащенность образовательного процесса</a:t>
            </a:r>
            <a:r>
              <a:rPr lang="ru-RU" sz="11200" dirty="0" smtClean="0">
                <a:latin typeface="Century Schoolbook" pitchFamily="18" charset="0"/>
              </a:rPr>
              <a:t>»:</a:t>
            </a:r>
          </a:p>
          <a:p>
            <a:pPr marL="0" indent="0" algn="ctr">
              <a:lnSpc>
                <a:spcPts val="3000"/>
              </a:lnSpc>
              <a:spcBef>
                <a:spcPts val="0"/>
              </a:spcBef>
              <a:buNone/>
            </a:pPr>
            <a:endParaRPr lang="ru-RU" sz="8800" b="1" dirty="0" smtClean="0">
              <a:latin typeface="Century Schoolbook" pitchFamily="18" charset="0"/>
            </a:endParaRPr>
          </a:p>
          <a:p>
            <a:pPr algn="just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$"/>
            </a:pPr>
            <a:r>
              <a:rPr lang="ru-RU" sz="8800" dirty="0" smtClean="0">
                <a:latin typeface="Century Schoolbook" pitchFamily="18" charset="0"/>
              </a:rPr>
              <a:t> оборудованные учебные кабинеты, </a:t>
            </a:r>
          </a:p>
          <a:p>
            <a:pPr algn="just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$"/>
            </a:pPr>
            <a:r>
              <a:rPr lang="ru-RU" sz="8800" dirty="0" smtClean="0">
                <a:latin typeface="Century Schoolbook" pitchFamily="18" charset="0"/>
              </a:rPr>
              <a:t>  объекты </a:t>
            </a:r>
            <a:r>
              <a:rPr lang="ru-RU" sz="8800" dirty="0">
                <a:latin typeface="Century Schoolbook" pitchFamily="18" charset="0"/>
              </a:rPr>
              <a:t>для проведения практических занятий</a:t>
            </a:r>
            <a:r>
              <a:rPr lang="ru-RU" sz="8800" dirty="0" smtClean="0">
                <a:latin typeface="Century Schoolbook" pitchFamily="18" charset="0"/>
              </a:rPr>
              <a:t>,</a:t>
            </a:r>
          </a:p>
          <a:p>
            <a:pPr algn="just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$"/>
            </a:pPr>
            <a:r>
              <a:rPr lang="ru-RU" sz="8800" dirty="0" smtClean="0">
                <a:latin typeface="Century Schoolbook" pitchFamily="18" charset="0"/>
              </a:rPr>
              <a:t> библиотека, </a:t>
            </a:r>
          </a:p>
          <a:p>
            <a:pPr algn="just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$"/>
            </a:pPr>
            <a:r>
              <a:rPr lang="ru-RU" sz="8800" dirty="0" smtClean="0">
                <a:latin typeface="Century Schoolbook" pitchFamily="18" charset="0"/>
              </a:rPr>
              <a:t> объекты </a:t>
            </a:r>
            <a:r>
              <a:rPr lang="ru-RU" sz="8800" dirty="0">
                <a:latin typeface="Century Schoolbook" pitchFamily="18" charset="0"/>
              </a:rPr>
              <a:t>спорта, </a:t>
            </a:r>
            <a:endParaRPr lang="ru-RU" sz="8800" dirty="0" smtClean="0">
              <a:latin typeface="Century Schoolbook" pitchFamily="18" charset="0"/>
            </a:endParaRPr>
          </a:p>
          <a:p>
            <a:pPr algn="just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$"/>
            </a:pPr>
            <a:r>
              <a:rPr lang="ru-RU" sz="8800" dirty="0" smtClean="0">
                <a:latin typeface="Century Schoolbook" pitchFamily="18" charset="0"/>
              </a:rPr>
              <a:t> средства </a:t>
            </a:r>
            <a:r>
              <a:rPr lang="ru-RU" sz="8800" dirty="0">
                <a:latin typeface="Century Schoolbook" pitchFamily="18" charset="0"/>
              </a:rPr>
              <a:t>обучения и воспитания, </a:t>
            </a:r>
            <a:endParaRPr lang="ru-RU" sz="8800" dirty="0" smtClean="0">
              <a:latin typeface="Century Schoolbook" pitchFamily="18" charset="0"/>
            </a:endParaRPr>
          </a:p>
          <a:p>
            <a:pPr algn="just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$"/>
            </a:pPr>
            <a:r>
              <a:rPr lang="ru-RU" sz="8800" dirty="0" smtClean="0">
                <a:latin typeface="Century Schoolbook" pitchFamily="18" charset="0"/>
              </a:rPr>
              <a:t> условия </a:t>
            </a:r>
            <a:r>
              <a:rPr lang="ru-RU" sz="8800" dirty="0">
                <a:latin typeface="Century Schoolbook" pitchFamily="18" charset="0"/>
              </a:rPr>
              <a:t>питания и охраны </a:t>
            </a:r>
            <a:r>
              <a:rPr lang="ru-RU" sz="8800" dirty="0" smtClean="0">
                <a:latin typeface="Century Schoolbook" pitchFamily="18" charset="0"/>
              </a:rPr>
              <a:t>здоровья, </a:t>
            </a:r>
          </a:p>
          <a:p>
            <a:pPr algn="just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$"/>
            </a:pPr>
            <a:r>
              <a:rPr lang="ru-RU" sz="8800" dirty="0" smtClean="0">
                <a:latin typeface="Century Schoolbook" pitchFamily="18" charset="0"/>
              </a:rPr>
              <a:t> доступ </a:t>
            </a:r>
            <a:r>
              <a:rPr lang="ru-RU" sz="8800" dirty="0">
                <a:latin typeface="Century Schoolbook" pitchFamily="18" charset="0"/>
              </a:rPr>
              <a:t>к информационным системам и информационно-телекоммуникационным сетям, </a:t>
            </a:r>
            <a:endParaRPr lang="ru-RU" sz="8800" dirty="0" smtClean="0">
              <a:latin typeface="Century Schoolbook" pitchFamily="18" charset="0"/>
            </a:endParaRPr>
          </a:p>
          <a:p>
            <a:pPr algn="just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$"/>
            </a:pPr>
            <a:r>
              <a:rPr lang="ru-RU" sz="8800" dirty="0" smtClean="0">
                <a:latin typeface="Century Schoolbook" pitchFamily="18" charset="0"/>
              </a:rPr>
              <a:t> электронные образовательные ресурсы.</a:t>
            </a:r>
            <a:r>
              <a:rPr lang="ru-RU" sz="2800" dirty="0" smtClean="0">
                <a:latin typeface="Century Schoolbook" pitchFamily="18" charset="0"/>
              </a:rPr>
              <a:t>  </a:t>
            </a:r>
            <a:endParaRPr lang="ru-RU" sz="2800" dirty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58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6948264" y="825429"/>
            <a:ext cx="1485673" cy="1265068"/>
            <a:chOff x="751768" y="3176782"/>
            <a:chExt cx="1485673" cy="1265068"/>
          </a:xfrm>
        </p:grpSpPr>
        <p:pic>
          <p:nvPicPr>
            <p:cNvPr id="6" name="Picture 4" descr="http://qronos.se/wp-content/uploads/2012/11/shutterstock_57749653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82201" flipH="1">
              <a:off x="751768" y="3176782"/>
              <a:ext cx="1485673" cy="1265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 rot="3810324">
              <a:off x="1303227" y="3650649"/>
              <a:ext cx="1113745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100" b="1" dirty="0" smtClean="0">
                  <a:solidFill>
                    <a:srgbClr val="C00000"/>
                  </a:solidFill>
                  <a:latin typeface="Century Schoolbook" panose="02040604050505020304" pitchFamily="18" charset="0"/>
                </a:rPr>
                <a:t>ОДОБРЕНО</a:t>
              </a:r>
              <a:endParaRPr lang="ru-RU" sz="1100" b="1" dirty="0">
                <a:solidFill>
                  <a:srgbClr val="C00000"/>
                </a:solidFill>
                <a:latin typeface="Century Schoolbook" panose="02040604050505020304" pitchFamily="18" charset="0"/>
              </a:endParaRPr>
            </a:p>
          </p:txBody>
        </p:sp>
      </p:grpSp>
      <p:sp>
        <p:nvSpPr>
          <p:cNvPr id="9" name="Объект 2"/>
          <p:cNvSpPr txBox="1">
            <a:spLocks/>
          </p:cNvSpPr>
          <p:nvPr/>
        </p:nvSpPr>
        <p:spPr>
          <a:xfrm>
            <a:off x="503548" y="441218"/>
            <a:ext cx="8136904" cy="6012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Century Schoolbook" pitchFamily="18" charset="0"/>
              </a:rPr>
              <a:t> </a:t>
            </a:r>
            <a:r>
              <a:rPr lang="ru-RU" sz="2000" b="1" dirty="0">
                <a:latin typeface="Century Schoolbook" pitchFamily="18" charset="0"/>
              </a:rPr>
              <a:t>Подраздел </a:t>
            </a:r>
            <a:r>
              <a:rPr lang="ru-RU" sz="2000" b="1" dirty="0" smtClean="0">
                <a:latin typeface="Century Schoolbook" pitchFamily="18" charset="0"/>
              </a:rPr>
              <a:t>«Стипендии и иные виды материальной поддержки»:</a:t>
            </a:r>
          </a:p>
          <a:p>
            <a:pPr marL="0" indent="0" algn="ctr">
              <a:lnSpc>
                <a:spcPts val="3000"/>
              </a:lnSpc>
              <a:spcBef>
                <a:spcPts val="0"/>
              </a:spcBef>
              <a:buNone/>
            </a:pPr>
            <a:endParaRPr lang="ru-RU" sz="2000" b="1" dirty="0" smtClean="0">
              <a:latin typeface="Century Schoolbook" pitchFamily="18" charset="0"/>
            </a:endParaRPr>
          </a:p>
          <a:p>
            <a:pPr algn="just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$"/>
            </a:pPr>
            <a:r>
              <a:rPr lang="ru-RU" sz="2000" dirty="0">
                <a:latin typeface="Century Schoolbook" pitchFamily="18" charset="0"/>
              </a:rPr>
              <a:t> </a:t>
            </a:r>
            <a:r>
              <a:rPr lang="ru-RU" sz="2000" dirty="0" smtClean="0">
                <a:latin typeface="Century Schoolbook" pitchFamily="18" charset="0"/>
              </a:rPr>
              <a:t>наличие </a:t>
            </a:r>
            <a:r>
              <a:rPr lang="ru-RU" sz="2000" dirty="0">
                <a:latin typeface="Century Schoolbook" pitchFamily="18" charset="0"/>
              </a:rPr>
              <a:t>и </a:t>
            </a:r>
            <a:r>
              <a:rPr lang="ru-RU" sz="2000" dirty="0" smtClean="0">
                <a:latin typeface="Century Schoolbook" pitchFamily="18" charset="0"/>
              </a:rPr>
              <a:t>условия </a:t>
            </a:r>
            <a:r>
              <a:rPr lang="ru-RU" sz="2000" dirty="0">
                <a:latin typeface="Century Schoolbook" pitchFamily="18" charset="0"/>
              </a:rPr>
              <a:t>предоставления стипендий, </a:t>
            </a:r>
            <a:endParaRPr lang="ru-RU" sz="2000" dirty="0" smtClean="0">
              <a:latin typeface="Century Schoolbook" pitchFamily="18" charset="0"/>
            </a:endParaRPr>
          </a:p>
          <a:p>
            <a:pPr algn="just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$"/>
            </a:pPr>
            <a:r>
              <a:rPr lang="ru-RU" sz="2000" dirty="0" smtClean="0">
                <a:latin typeface="Century Schoolbook" pitchFamily="18" charset="0"/>
              </a:rPr>
              <a:t> наличие </a:t>
            </a:r>
            <a:r>
              <a:rPr lang="ru-RU" sz="2000" dirty="0">
                <a:latin typeface="Century Schoolbook" pitchFamily="18" charset="0"/>
              </a:rPr>
              <a:t>общежития, интерната, количестве жилых помещений в общежитии, интернате для иногородних обучающихся, </a:t>
            </a:r>
            <a:endParaRPr lang="ru-RU" sz="2000" dirty="0" smtClean="0">
              <a:latin typeface="Century Schoolbook" pitchFamily="18" charset="0"/>
            </a:endParaRPr>
          </a:p>
          <a:p>
            <a:pPr algn="just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$"/>
            </a:pPr>
            <a:r>
              <a:rPr lang="ru-RU" sz="2000" dirty="0" smtClean="0">
                <a:latin typeface="Century Schoolbook" pitchFamily="18" charset="0"/>
              </a:rPr>
              <a:t> формировании </a:t>
            </a:r>
            <a:r>
              <a:rPr lang="ru-RU" sz="2000" dirty="0">
                <a:latin typeface="Century Schoolbook" pitchFamily="18" charset="0"/>
              </a:rPr>
              <a:t>платы за проживание в </a:t>
            </a:r>
            <a:r>
              <a:rPr lang="ru-RU" sz="2000" dirty="0" smtClean="0">
                <a:latin typeface="Century Schoolbook" pitchFamily="18" charset="0"/>
              </a:rPr>
              <a:t>общежитии, </a:t>
            </a:r>
          </a:p>
          <a:p>
            <a:pPr algn="just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$"/>
            </a:pPr>
            <a:r>
              <a:rPr lang="ru-RU" sz="2000" dirty="0" smtClean="0">
                <a:latin typeface="Century Schoolbook" pitchFamily="18" charset="0"/>
              </a:rPr>
              <a:t> виды </a:t>
            </a:r>
            <a:r>
              <a:rPr lang="ru-RU" sz="2000" dirty="0">
                <a:latin typeface="Century Schoolbook" pitchFamily="18" charset="0"/>
              </a:rPr>
              <a:t>материальной поддержки </a:t>
            </a:r>
            <a:r>
              <a:rPr lang="ru-RU" sz="2000" dirty="0" smtClean="0">
                <a:latin typeface="Century Schoolbook" pitchFamily="18" charset="0"/>
              </a:rPr>
              <a:t>обучающихся, </a:t>
            </a:r>
          </a:p>
          <a:p>
            <a:pPr algn="just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$"/>
            </a:pPr>
            <a:r>
              <a:rPr lang="ru-RU" sz="2000" dirty="0" smtClean="0">
                <a:latin typeface="Century Schoolbook" pitchFamily="18" charset="0"/>
              </a:rPr>
              <a:t> </a:t>
            </a:r>
            <a:r>
              <a:rPr lang="ru-RU" sz="2000" dirty="0">
                <a:latin typeface="Century Schoolbook" pitchFamily="18" charset="0"/>
              </a:rPr>
              <a:t>сведения о трудоустройстве выпускников.</a:t>
            </a:r>
            <a:endParaRPr lang="ru-RU" sz="2000" dirty="0" smtClean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94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8640"/>
            <a:ext cx="8064896" cy="57606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ts val="3000"/>
              </a:lnSpc>
              <a:spcBef>
                <a:spcPts val="0"/>
              </a:spcBef>
              <a:buNone/>
            </a:pPr>
            <a:r>
              <a:rPr lang="ru-RU" sz="7400" dirty="0" smtClean="0">
                <a:latin typeface="Century Schoolbook" pitchFamily="18" charset="0"/>
              </a:rPr>
              <a:t> </a:t>
            </a:r>
            <a:r>
              <a:rPr lang="ru-RU" sz="2800" b="1" dirty="0" smtClean="0">
                <a:latin typeface="Century Schoolbook" pitchFamily="18" charset="0"/>
              </a:rPr>
              <a:t>Подраздел «Финансово-хозяйственная деятельность</a:t>
            </a:r>
            <a:r>
              <a:rPr lang="ru-RU" sz="2800" b="1" dirty="0" smtClean="0">
                <a:latin typeface="Century Schoolbook" pitchFamily="18" charset="0"/>
              </a:rPr>
              <a:t>»: </a:t>
            </a:r>
            <a:endParaRPr lang="ru-RU" sz="2800" b="1" dirty="0">
              <a:latin typeface="Century Schoolbook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7380312" y="476672"/>
            <a:ext cx="1485673" cy="1265068"/>
            <a:chOff x="751768" y="3176782"/>
            <a:chExt cx="1485673" cy="1265068"/>
          </a:xfrm>
        </p:grpSpPr>
        <p:pic>
          <p:nvPicPr>
            <p:cNvPr id="6" name="Picture 4" descr="http://qronos.se/wp-content/uploads/2012/11/shutterstock_57749653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82201" flipH="1">
              <a:off x="751768" y="3176782"/>
              <a:ext cx="1485673" cy="1265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 rot="3810324">
              <a:off x="1303227" y="3650649"/>
              <a:ext cx="1113745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100" b="1" dirty="0" smtClean="0">
                  <a:solidFill>
                    <a:srgbClr val="C00000"/>
                  </a:solidFill>
                  <a:latin typeface="Century Schoolbook" panose="02040604050505020304" pitchFamily="18" charset="0"/>
                </a:rPr>
                <a:t>ОДОБРЕНО</a:t>
              </a:r>
              <a:endParaRPr lang="ru-RU" sz="1100" b="1" dirty="0">
                <a:solidFill>
                  <a:srgbClr val="C00000"/>
                </a:solidFill>
                <a:latin typeface="Century Schoolbook" panose="02040604050505020304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27584" y="764704"/>
            <a:ext cx="6552728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000"/>
              </a:lnSpc>
              <a:spcAft>
                <a:spcPts val="1200"/>
              </a:spcAft>
            </a:pPr>
            <a:r>
              <a:rPr lang="ru-RU" sz="2000" dirty="0" smtClean="0">
                <a:latin typeface="Century Schoolbook" panose="02040604050505020304" pitchFamily="18" charset="0"/>
              </a:rPr>
              <a:t>объем </a:t>
            </a:r>
            <a:r>
              <a:rPr lang="ru-RU" sz="2000" dirty="0">
                <a:latin typeface="Century Schoolbook" panose="02040604050505020304" pitchFamily="18" charset="0"/>
              </a:rPr>
              <a:t>образовательной </a:t>
            </a:r>
            <a:r>
              <a:rPr lang="ru-RU" sz="2000" dirty="0" smtClean="0">
                <a:latin typeface="Century Schoolbook" panose="02040604050505020304" pitchFamily="18" charset="0"/>
              </a:rPr>
              <a:t>деятельности  за </a:t>
            </a:r>
            <a:r>
              <a:rPr lang="ru-RU" sz="2000" dirty="0">
                <a:latin typeface="Century Schoolbook" panose="02040604050505020304" pitchFamily="18" charset="0"/>
              </a:rPr>
              <a:t>счет бюджетных ассигнований федерального бюджета, бюджетов субъектов </a:t>
            </a:r>
            <a:r>
              <a:rPr lang="ru-RU" sz="2000" dirty="0" smtClean="0">
                <a:latin typeface="Century Schoolbook" panose="02040604050505020304" pitchFamily="18" charset="0"/>
              </a:rPr>
              <a:t>РФ, </a:t>
            </a:r>
            <a:r>
              <a:rPr lang="ru-RU" sz="2000" dirty="0">
                <a:latin typeface="Century Schoolbook" panose="02040604050505020304" pitchFamily="18" charset="0"/>
              </a:rPr>
              <a:t>местных бюджетов, по договорам об образовании за счет средств физических и (или) юридических лиц, о поступлении финансовых и материальных средств и об их расходовании по итогам финансового года.</a:t>
            </a: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23528" y="4149080"/>
            <a:ext cx="8064896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spcBef>
                <a:spcPts val="0"/>
              </a:spcBef>
              <a:buNone/>
            </a:pPr>
            <a:r>
              <a:rPr lang="ru-RU" sz="7400" dirty="0" smtClean="0">
                <a:latin typeface="Century Schoolbook" pitchFamily="18" charset="0"/>
              </a:rPr>
              <a:t> </a:t>
            </a:r>
            <a:r>
              <a:rPr lang="ru-RU" sz="2800" b="1" dirty="0">
                <a:latin typeface="Century Schoolbook" pitchFamily="18" charset="0"/>
              </a:rPr>
              <a:t>Подраздел «Вакантные места для приема (перевода</a:t>
            </a:r>
            <a:r>
              <a:rPr lang="ru-RU" sz="2800" b="1" dirty="0" smtClean="0">
                <a:latin typeface="Century Schoolbook" pitchFamily="18" charset="0"/>
              </a:rPr>
              <a:t>)»: </a:t>
            </a:r>
            <a:endParaRPr lang="ru-RU" sz="2800" b="1" dirty="0">
              <a:latin typeface="Century Schoolbook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5505" y="4725144"/>
            <a:ext cx="655272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000"/>
              </a:lnSpc>
              <a:spcAft>
                <a:spcPts val="1200"/>
              </a:spcAft>
            </a:pPr>
            <a:r>
              <a:rPr lang="ru-RU" sz="2000" dirty="0" smtClean="0">
                <a:latin typeface="Century Schoolbook" panose="02040604050505020304" pitchFamily="18" charset="0"/>
              </a:rPr>
              <a:t>наличие </a:t>
            </a:r>
            <a:r>
              <a:rPr lang="ru-RU" sz="2000" dirty="0">
                <a:latin typeface="Century Schoolbook" panose="02040604050505020304" pitchFamily="18" charset="0"/>
              </a:rPr>
              <a:t>вакантных мест с указанием параллелей и количества мест. </a:t>
            </a:r>
          </a:p>
        </p:txBody>
      </p:sp>
    </p:spTree>
    <p:extLst>
      <p:ext uri="{BB962C8B-B14F-4D97-AF65-F5344CB8AC3E}">
        <p14:creationId xmlns:p14="http://schemas.microsoft.com/office/powerpoint/2010/main" val="355062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307625"/>
              </p:ext>
            </p:extLst>
          </p:nvPr>
        </p:nvGraphicFramePr>
        <p:xfrm>
          <a:off x="395536" y="797435"/>
          <a:ext cx="8496944" cy="5511885"/>
        </p:xfrm>
        <a:graphic>
          <a:graphicData uri="http://schemas.openxmlformats.org/drawingml/2006/table">
            <a:tbl>
              <a:tblPr firstRow="1" firstCol="1" bandRow="1"/>
              <a:tblGrid>
                <a:gridCol w="2232248"/>
                <a:gridCol w="6264696"/>
              </a:tblGrid>
              <a:tr h="5171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Сведения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Особенности представления информации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171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Дата создания ОУ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Можно дополнить ссылкой на раздел, связанный с историей ОО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429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 учредителе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Указать Учредителя. Дополнить информацию: адрес, часы приема, телефон, имена контактных лиц, ссылка на сайт Учредителя.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589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 месте нахождения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ОО и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ее филиалов (при наличии)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Адрес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соответствии с лицензией. Можно дополнить ссылкой на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карты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Если на сайте есть отдельная страница со схемой проезда – поставить ссылку на эту страницу.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4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 режиме и графике работы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Время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работы – по дням недели. Можно дополнить ссылкой на раздел «Документы», где размещен календарный график (с указанием каникул, выходных дней и пр.)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7596336" y="-57053"/>
            <a:ext cx="1485673" cy="1265068"/>
            <a:chOff x="751768" y="3176782"/>
            <a:chExt cx="1485673" cy="1265068"/>
          </a:xfrm>
        </p:grpSpPr>
        <p:pic>
          <p:nvPicPr>
            <p:cNvPr id="6" name="Picture 4" descr="http://qronos.se/wp-content/uploads/2012/11/shutterstock_57749653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82201" flipH="1">
              <a:off x="751768" y="3176782"/>
              <a:ext cx="1485673" cy="1265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 rot="3810324">
              <a:off x="1303227" y="3650649"/>
              <a:ext cx="1113745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100" b="1" dirty="0" smtClean="0">
                  <a:solidFill>
                    <a:srgbClr val="C00000"/>
                  </a:solidFill>
                  <a:latin typeface="Century Schoolbook" panose="02040604050505020304" pitchFamily="18" charset="0"/>
                </a:rPr>
                <a:t>ОДОБРЕНО</a:t>
              </a:r>
              <a:endParaRPr lang="ru-RU" sz="1100" b="1" dirty="0">
                <a:solidFill>
                  <a:srgbClr val="C00000"/>
                </a:solidFill>
                <a:latin typeface="Century Schoolbook" panose="020406040505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967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7596336" y="-68316"/>
            <a:ext cx="1485673" cy="1265068"/>
            <a:chOff x="751768" y="3176782"/>
            <a:chExt cx="1485673" cy="1265068"/>
          </a:xfrm>
        </p:grpSpPr>
        <p:pic>
          <p:nvPicPr>
            <p:cNvPr id="6" name="Picture 4" descr="http://qronos.se/wp-content/uploads/2012/11/shutterstock_57749653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82201" flipH="1">
              <a:off x="751768" y="3176782"/>
              <a:ext cx="1485673" cy="1265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 rot="3810324">
              <a:off x="1303227" y="3650649"/>
              <a:ext cx="1113745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100" b="1" dirty="0" smtClean="0">
                  <a:solidFill>
                    <a:srgbClr val="C00000"/>
                  </a:solidFill>
                  <a:latin typeface="Century Schoolbook" panose="02040604050505020304" pitchFamily="18" charset="0"/>
                </a:rPr>
                <a:t>ОДОБРЕНО</a:t>
              </a:r>
              <a:endParaRPr lang="ru-RU" sz="1100" b="1" dirty="0">
                <a:solidFill>
                  <a:srgbClr val="C00000"/>
                </a:solidFill>
                <a:latin typeface="Century Schoolbook" panose="02040604050505020304" pitchFamily="18" charset="0"/>
              </a:endParaRPr>
            </a:p>
          </p:txBody>
        </p:sp>
      </p:grp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090837"/>
              </p:ext>
            </p:extLst>
          </p:nvPr>
        </p:nvGraphicFramePr>
        <p:xfrm>
          <a:off x="395536" y="736621"/>
          <a:ext cx="8481628" cy="5484809"/>
        </p:xfrm>
        <a:graphic>
          <a:graphicData uri="http://schemas.openxmlformats.org/drawingml/2006/table">
            <a:tbl>
              <a:tblPr firstRow="1" firstCol="1" bandRow="1"/>
              <a:tblGrid>
                <a:gridCol w="2232248"/>
                <a:gridCol w="6249380"/>
              </a:tblGrid>
              <a:tr h="178148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 контактных телефонах и адресах электронной почты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Телефон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канцелярии (секретаря) и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единый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электронный адрес.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Дополнить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ссылкой на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страницу с контактной информацией администрации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(часы приема, телефон, почта)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 курируемые вопросы –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для удобства обращения.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29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структуре и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органах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управления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ОО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Структурная схема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управления: директор, советы (педагогический, административный, общественный,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управляющий), профобъединения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структурные подразделения (МО, служба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сопровождения),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взаимосвязи и 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взаимоподчиненность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соответствии с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Уставом. Можно кратко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перечислить функции всех общественных органов и служб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 наличии структурных подразделений – информация об</a:t>
                      </a:r>
                      <a:r>
                        <a:rPr lang="ru-RU" sz="18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их деятельности.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224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7524328" y="-68316"/>
            <a:ext cx="1485673" cy="1265068"/>
            <a:chOff x="751768" y="3176782"/>
            <a:chExt cx="1485673" cy="1265068"/>
          </a:xfrm>
        </p:grpSpPr>
        <p:pic>
          <p:nvPicPr>
            <p:cNvPr id="6" name="Picture 4" descr="http://qronos.se/wp-content/uploads/2012/11/shutterstock_57749653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82201" flipH="1">
              <a:off x="751768" y="3176782"/>
              <a:ext cx="1485673" cy="1265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 rot="3810324">
              <a:off x="1303227" y="3650649"/>
              <a:ext cx="1113745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100" b="1" dirty="0" smtClean="0">
                  <a:solidFill>
                    <a:srgbClr val="C00000"/>
                  </a:solidFill>
                  <a:latin typeface="Century Schoolbook" panose="02040604050505020304" pitchFamily="18" charset="0"/>
                </a:rPr>
                <a:t>ОДОБРЕНО</a:t>
              </a:r>
              <a:endParaRPr lang="ru-RU" sz="1100" b="1" dirty="0">
                <a:solidFill>
                  <a:srgbClr val="C00000"/>
                </a:solidFill>
                <a:latin typeface="Century Schoolbook" panose="02040604050505020304" pitchFamily="18" charset="0"/>
              </a:endParaRPr>
            </a:p>
          </p:txBody>
        </p:sp>
      </p:grp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02039"/>
              </p:ext>
            </p:extLst>
          </p:nvPr>
        </p:nvGraphicFramePr>
        <p:xfrm>
          <a:off x="323528" y="731837"/>
          <a:ext cx="8424936" cy="5865515"/>
        </p:xfrm>
        <a:graphic>
          <a:graphicData uri="http://schemas.openxmlformats.org/drawingml/2006/table">
            <a:tbl>
              <a:tblPr firstRow="1" firstCol="1" bandRow="1"/>
              <a:tblGrid>
                <a:gridCol w="2304256"/>
                <a:gridCol w="6120680"/>
              </a:tblGrid>
              <a:tr h="173793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Наименование структурных подразделений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17" marR="45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Краткая информация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деятельности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структурных подразделений и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контактная информация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(руководители, способы связи с ними). Если структурных подразделений нет,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указать: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«Структурные подразделения отсутствуют».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17" marR="45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75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Назвать руководи-</a:t>
                      </a:r>
                      <a:r>
                        <a:rPr lang="ru-RU" sz="18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телей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адреса,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сайты,  </a:t>
                      </a:r>
                      <a:r>
                        <a:rPr lang="en-US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e-mail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(если есть) структурных </a:t>
                      </a:r>
                      <a:r>
                        <a:rPr lang="ru-RU" sz="18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подраз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-делений (органов управления), </a:t>
                      </a:r>
                      <a:r>
                        <a:rPr lang="ru-RU" sz="18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разме-стить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положения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 структурных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под-разделениях (органах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управления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).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17" marR="45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 наличии положений о деятельности структурных подразделений или органов управления (советов) – разместить их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странице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Документы» и дать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ссылку.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 отсутствии отдельных положений о деятельности структурных подразделений или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советов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 привести выдержки из Устава ОО, где содержится регламентация деятельности этих органов или подразделений, или назвать те статьи, где содержится эта информация, и поставить ссылку на устав.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17" marR="45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27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7768833" y="-68316"/>
            <a:ext cx="1485673" cy="1265068"/>
            <a:chOff x="751768" y="3176782"/>
            <a:chExt cx="1485673" cy="1265068"/>
          </a:xfrm>
        </p:grpSpPr>
        <p:pic>
          <p:nvPicPr>
            <p:cNvPr id="6" name="Picture 4" descr="http://qronos.se/wp-content/uploads/2012/11/shutterstock_57749653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82201" flipH="1">
              <a:off x="751768" y="3176782"/>
              <a:ext cx="1485673" cy="1265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 rot="3810324">
              <a:off x="1303227" y="3650649"/>
              <a:ext cx="1113745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100" b="1" dirty="0" smtClean="0">
                  <a:solidFill>
                    <a:srgbClr val="C00000"/>
                  </a:solidFill>
                  <a:latin typeface="Century Schoolbook" panose="02040604050505020304" pitchFamily="18" charset="0"/>
                </a:rPr>
                <a:t>ОДОБРЕНО</a:t>
              </a:r>
              <a:endParaRPr lang="ru-RU" sz="1100" b="1" dirty="0">
                <a:solidFill>
                  <a:srgbClr val="C00000"/>
                </a:solidFill>
                <a:latin typeface="Century Schoolbook" panose="02040604050505020304" pitchFamily="18" charset="0"/>
              </a:endParaRPr>
            </a:p>
          </p:txBody>
        </p:sp>
      </p:grp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084942"/>
              </p:ext>
            </p:extLst>
          </p:nvPr>
        </p:nvGraphicFramePr>
        <p:xfrm>
          <a:off x="323528" y="806339"/>
          <a:ext cx="8280920" cy="5186946"/>
        </p:xfrm>
        <a:graphic>
          <a:graphicData uri="http://schemas.openxmlformats.org/drawingml/2006/table">
            <a:tbl>
              <a:tblPr firstRow="1" firstCol="1" bandRow="1"/>
              <a:tblGrid>
                <a:gridCol w="2304256"/>
                <a:gridCol w="5976664"/>
              </a:tblGrid>
              <a:tr h="96897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 уровне образования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6" marR="64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соответствии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образовательными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программами.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6" marR="64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711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формах обучения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6" marR="64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Информация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соответствии с ФЗ: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очное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обучение, обучение на дому по медицинским показаниям, экстернат (если есть), семейное обучение (если есть). </a:t>
                      </a:r>
                      <a:r>
                        <a:rPr lang="ru-RU" sz="1800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Объяснить, что такое самоподготовка. </a:t>
                      </a:r>
                      <a:endParaRPr lang="ru-RU" sz="18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Если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есть экстернат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или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семейное обучение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 дать положения и образцы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договоров.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Помним: дистанционное образование – это не форма, а технология обучения, здесь не указывается.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6" marR="64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13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 нормативном сроке обучения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6" marR="64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Нормативный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срок по каждой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программе.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Можно дать ссылку на текст или пункты Устава.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6" marR="64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239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850106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Century Schoolbook" pitchFamily="18" charset="0"/>
              </a:rPr>
              <a:t>Обязательно для размещения на сайте ОУ</a:t>
            </a:r>
            <a:endParaRPr lang="ru-RU" sz="3200" dirty="0">
              <a:latin typeface="Century Schoolbook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91880" y="2564904"/>
            <a:ext cx="5328592" cy="3672408"/>
          </a:xfrm>
        </p:spPr>
        <p:txBody>
          <a:bodyPr>
            <a:noAutofit/>
          </a:bodyPr>
          <a:lstStyle/>
          <a:p>
            <a:pPr algn="just">
              <a:lnSpc>
                <a:spcPts val="3000"/>
              </a:lnSpc>
              <a:spcBef>
                <a:spcPts val="0"/>
              </a:spcBef>
              <a:spcAft>
                <a:spcPts val="1800"/>
              </a:spcAft>
              <a:buFont typeface="Wingdings 2" pitchFamily="18" charset="2"/>
              <a:buChar char="&quot;"/>
            </a:pPr>
            <a:r>
              <a:rPr lang="ru-RU" sz="2400" dirty="0" smtClean="0">
                <a:latin typeface="Century Schoolbook" pitchFamily="18" charset="0"/>
              </a:rPr>
              <a:t>Федеральный закон РФ от 29 декабря 2012 г</a:t>
            </a:r>
            <a:r>
              <a:rPr lang="ru-RU" sz="2400" dirty="0">
                <a:latin typeface="Century Schoolbook" pitchFamily="18" charset="0"/>
              </a:rPr>
              <a:t>. № 273-ФЗ</a:t>
            </a:r>
            <a:endParaRPr lang="ru-RU" sz="2400" dirty="0" smtClean="0">
              <a:latin typeface="Century Schoolbook" pitchFamily="18" charset="0"/>
            </a:endParaRPr>
          </a:p>
          <a:p>
            <a:pPr algn="just">
              <a:lnSpc>
                <a:spcPts val="3000"/>
              </a:lnSpc>
              <a:spcBef>
                <a:spcPts val="0"/>
              </a:spcBef>
              <a:spcAft>
                <a:spcPts val="1800"/>
              </a:spcAft>
              <a:buFont typeface="Wingdings 2" pitchFamily="18" charset="2"/>
              <a:buChar char="&quot;"/>
            </a:pPr>
            <a:r>
              <a:rPr lang="ru-RU" sz="2400" dirty="0">
                <a:latin typeface="Century Schoolbook" pitchFamily="18" charset="0"/>
              </a:rPr>
              <a:t>Постановление </a:t>
            </a:r>
            <a:r>
              <a:rPr lang="ru-RU" sz="2400" dirty="0" smtClean="0">
                <a:latin typeface="Century Schoolbook" pitchFamily="18" charset="0"/>
              </a:rPr>
              <a:t>Правительства РФ  от </a:t>
            </a:r>
            <a:r>
              <a:rPr lang="ru-RU" sz="2400" dirty="0">
                <a:latin typeface="Century Schoolbook" pitchFamily="18" charset="0"/>
              </a:rPr>
              <a:t>10 июля 2013 г</a:t>
            </a:r>
            <a:r>
              <a:rPr lang="ru-RU" sz="2400" dirty="0" smtClean="0">
                <a:latin typeface="Century Schoolbook" pitchFamily="18" charset="0"/>
              </a:rPr>
              <a:t>.</a:t>
            </a:r>
            <a:r>
              <a:rPr lang="en-US" sz="2400" dirty="0">
                <a:latin typeface="Century Schoolbook" pitchFamily="18" charset="0"/>
              </a:rPr>
              <a:t> N 582 </a:t>
            </a:r>
            <a:endParaRPr lang="ru-RU" sz="2400" dirty="0" smtClean="0">
              <a:latin typeface="Century Schoolbook" pitchFamily="18" charset="0"/>
            </a:endParaRPr>
          </a:p>
          <a:p>
            <a:pPr algn="just">
              <a:lnSpc>
                <a:spcPts val="3000"/>
              </a:lnSpc>
              <a:spcBef>
                <a:spcPts val="0"/>
              </a:spcBef>
              <a:spcAft>
                <a:spcPts val="1800"/>
              </a:spcAft>
              <a:buFont typeface="Wingdings 2" pitchFamily="18" charset="2"/>
              <a:buChar char="&quot;"/>
            </a:pPr>
            <a:r>
              <a:rPr lang="ru-RU" sz="2400" dirty="0" smtClean="0">
                <a:latin typeface="Century Schoolbook" pitchFamily="18" charset="0"/>
              </a:rPr>
              <a:t>Приказ </a:t>
            </a:r>
            <a:r>
              <a:rPr lang="ru-RU" sz="2400" dirty="0">
                <a:latin typeface="Century Schoolbook" pitchFamily="18" charset="0"/>
              </a:rPr>
              <a:t>Федеральной службы по надзору в сфере образования и науки от 29 мая 2014 г. N 785 </a:t>
            </a:r>
            <a:r>
              <a:rPr lang="ru-RU" sz="2400" dirty="0" smtClean="0">
                <a:latin typeface="Century Schoolbook" pitchFamily="18" charset="0"/>
              </a:rPr>
              <a:t> </a:t>
            </a:r>
            <a:endParaRPr lang="ru-RU" sz="2400" dirty="0">
              <a:latin typeface="Century Schoolbook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3365376"/>
            <a:ext cx="3131753" cy="9997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Century Schoolbook" pitchFamily="18" charset="0"/>
              </a:rPr>
              <a:t>Чем руководствуемся?</a:t>
            </a:r>
            <a:endParaRPr lang="ru-RU" sz="2400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pic>
        <p:nvPicPr>
          <p:cNvPr id="1026" name="Picture 2" descr="http://lit.convdocs.org/tw_files2/urls_1/145/d-144672/144672_html_m1d11185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67" t="10503" r="19298"/>
          <a:stretch/>
        </p:blipFill>
        <p:spPr bwMode="auto">
          <a:xfrm>
            <a:off x="5508104" y="1124744"/>
            <a:ext cx="1155032" cy="1318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43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7768833" y="-68316"/>
            <a:ext cx="1485673" cy="1265068"/>
            <a:chOff x="751768" y="3176782"/>
            <a:chExt cx="1485673" cy="1265068"/>
          </a:xfrm>
        </p:grpSpPr>
        <p:pic>
          <p:nvPicPr>
            <p:cNvPr id="6" name="Picture 4" descr="http://qronos.se/wp-content/uploads/2012/11/shutterstock_57749653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82201" flipH="1">
              <a:off x="751768" y="3176782"/>
              <a:ext cx="1485673" cy="1265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 rot="3810324">
              <a:off x="1303227" y="3650649"/>
              <a:ext cx="1113745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100" b="1" dirty="0" smtClean="0">
                  <a:solidFill>
                    <a:srgbClr val="C00000"/>
                  </a:solidFill>
                  <a:latin typeface="Century Schoolbook" panose="02040604050505020304" pitchFamily="18" charset="0"/>
                </a:rPr>
                <a:t>ОДОБРЕНО</a:t>
              </a:r>
              <a:endParaRPr lang="ru-RU" sz="1100" b="1" dirty="0">
                <a:solidFill>
                  <a:srgbClr val="C00000"/>
                </a:solidFill>
                <a:latin typeface="Century Schoolbook" panose="02040604050505020304" pitchFamily="18" charset="0"/>
              </a:endParaRPr>
            </a:p>
          </p:txBody>
        </p:sp>
      </p:grp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795382"/>
              </p:ext>
            </p:extLst>
          </p:nvPr>
        </p:nvGraphicFramePr>
        <p:xfrm>
          <a:off x="467544" y="888913"/>
          <a:ext cx="8136904" cy="5533551"/>
        </p:xfrm>
        <a:graphic>
          <a:graphicData uri="http://schemas.openxmlformats.org/drawingml/2006/table">
            <a:tbl>
              <a:tblPr firstRow="1" firstCol="1" bandRow="1"/>
              <a:tblGrid>
                <a:gridCol w="2592288"/>
                <a:gridCol w="5544616"/>
              </a:tblGrid>
              <a:tr h="9332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 сроке действия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государственной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аккредитации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Указать срок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действия свидетельства об аккредитации. Дать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ссылку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раздел «Документы».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81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 описании </a:t>
                      </a:r>
                      <a:r>
                        <a:rPr lang="ru-RU" sz="18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образова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-тельной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программы с приложением ее копии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Короткий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текст об образовательной программе –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понятный,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без специальной терминологии. Отразить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особенности ОО.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Дать ссылку на раздел «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Документы.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56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 учебном плане с приложением его копии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Короткий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текст об учебном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плане: зачем нужен, как устроен. Дать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ссылку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раздел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«Документы».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1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 аннотации к рабочим программам дисциплин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приложением их копий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Коротко и просто описать, в чем особенности преподавания конкретных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предметов.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Можно указать программы, по которым ведется обучение, учебники,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технологии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в том числе ИКТ. Разместить электронные версии рабочих программ.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346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7452320" y="-99392"/>
            <a:ext cx="1485673" cy="1265068"/>
            <a:chOff x="751768" y="3176782"/>
            <a:chExt cx="1485673" cy="1265068"/>
          </a:xfrm>
        </p:grpSpPr>
        <p:pic>
          <p:nvPicPr>
            <p:cNvPr id="6" name="Picture 4" descr="http://qronos.se/wp-content/uploads/2012/11/shutterstock_57749653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82201" flipH="1">
              <a:off x="751768" y="3176782"/>
              <a:ext cx="1485673" cy="1265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 rot="3810324">
              <a:off x="1303227" y="3650649"/>
              <a:ext cx="1113745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100" b="1" dirty="0" smtClean="0">
                  <a:solidFill>
                    <a:srgbClr val="C00000"/>
                  </a:solidFill>
                  <a:latin typeface="Century Schoolbook" panose="02040604050505020304" pitchFamily="18" charset="0"/>
                </a:rPr>
                <a:t>ОДОБРЕНО</a:t>
              </a:r>
              <a:endParaRPr lang="ru-RU" sz="1100" b="1" dirty="0">
                <a:solidFill>
                  <a:srgbClr val="C00000"/>
                </a:solidFill>
                <a:latin typeface="Century Schoolbook" panose="02040604050505020304" pitchFamily="18" charset="0"/>
              </a:endParaRPr>
            </a:p>
          </p:txBody>
        </p:sp>
      </p:grp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521337"/>
              </p:ext>
            </p:extLst>
          </p:nvPr>
        </p:nvGraphicFramePr>
        <p:xfrm>
          <a:off x="467543" y="682352"/>
          <a:ext cx="8044125" cy="4114800"/>
        </p:xfrm>
        <a:graphic>
          <a:graphicData uri="http://schemas.openxmlformats.org/drawingml/2006/table">
            <a:tbl>
              <a:tblPr firstRow="1" firstCol="1" bandRow="1"/>
              <a:tblGrid>
                <a:gridCol w="2520281"/>
                <a:gridCol w="5523844"/>
              </a:tblGrid>
              <a:tr h="212234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методических и об иных документах, разработанных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ОО для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обеспечения образовательного процесса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6" marR="64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Локальные акты,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регламентирующие учебную и внеклассную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деятельность: правила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для учащихся,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положения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 текущей, промежуточной, итоговой аттестации,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самоподготовке и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пр. Дать общий перечень документов и оформить гиперссылку на подраздел «Документы».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6" marR="64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3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 языках, на которых осуществляется образование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6" marR="64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Обучение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осуществляется на русском языке.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6" marR="64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924492"/>
              </p:ext>
            </p:extLst>
          </p:nvPr>
        </p:nvGraphicFramePr>
        <p:xfrm>
          <a:off x="467544" y="4807416"/>
          <a:ext cx="8044124" cy="1645920"/>
        </p:xfrm>
        <a:graphic>
          <a:graphicData uri="http://schemas.openxmlformats.org/drawingml/2006/table">
            <a:tbl>
              <a:tblPr firstRow="1" firstCol="1" bandRow="1"/>
              <a:tblGrid>
                <a:gridCol w="2520280"/>
                <a:gridCol w="5523844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ФГОС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Небольшой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текст о новых стандартах: в чем их смысл и суть – без избыточной терминологии, на понятном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языке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страницы сайта, посвященной стандартам, дать ссылку на федеральный ресурс о ФГОС.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075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7768833" y="-68316"/>
            <a:ext cx="1485673" cy="1265068"/>
            <a:chOff x="751768" y="3176782"/>
            <a:chExt cx="1485673" cy="1265068"/>
          </a:xfrm>
        </p:grpSpPr>
        <p:pic>
          <p:nvPicPr>
            <p:cNvPr id="6" name="Picture 4" descr="http://qronos.se/wp-content/uploads/2012/11/shutterstock_57749653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82201" flipH="1">
              <a:off x="751768" y="3176782"/>
              <a:ext cx="1485673" cy="1265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 rot="3810324">
              <a:off x="1303227" y="3650649"/>
              <a:ext cx="1113745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100" b="1" dirty="0" smtClean="0">
                  <a:solidFill>
                    <a:srgbClr val="C00000"/>
                  </a:solidFill>
                  <a:latin typeface="Century Schoolbook" panose="02040604050505020304" pitchFamily="18" charset="0"/>
                </a:rPr>
                <a:t>ОДОБРЕНО</a:t>
              </a:r>
              <a:endParaRPr lang="ru-RU" sz="1100" b="1" dirty="0">
                <a:solidFill>
                  <a:srgbClr val="C00000"/>
                </a:solidFill>
                <a:latin typeface="Century Schoolbook" panose="02040604050505020304" pitchFamily="18" charset="0"/>
              </a:endParaRPr>
            </a:p>
          </p:txBody>
        </p:sp>
      </p:grp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792688"/>
              </p:ext>
            </p:extLst>
          </p:nvPr>
        </p:nvGraphicFramePr>
        <p:xfrm>
          <a:off x="539552" y="780242"/>
          <a:ext cx="8208912" cy="4893755"/>
        </p:xfrm>
        <a:graphic>
          <a:graphicData uri="http://schemas.openxmlformats.org/drawingml/2006/table">
            <a:tbl>
              <a:tblPr firstRow="1" firstCol="1" bandRow="1"/>
              <a:tblGrid>
                <a:gridCol w="2376264"/>
                <a:gridCol w="5832648"/>
              </a:tblGrid>
              <a:tr h="48810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руководителе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ОО,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его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заместителях и другом </a:t>
                      </a:r>
                      <a:r>
                        <a:rPr lang="ru-RU" sz="18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администра-тивном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персонале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Можно оформить по-разному.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1) Назвать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директора,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заместителей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другой административный персонал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(в </a:t>
                      </a:r>
                      <a:r>
                        <a:rPr lang="ru-RU" sz="18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т.ч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зав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библиотекой, психолог и пр.) От каждой фамилии – ссылка на отдельную страницу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конкретного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человека, на которой размещается информация о должностных обязанностях, достижениях + контактная информация. Можно тут же ссылки на методические материалы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2) Можно оформить лаконично – на одной странице в единой таблице – с функционалом и контактной информацией.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474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7524328" y="-68316"/>
            <a:ext cx="1485673" cy="1265068"/>
            <a:chOff x="751768" y="3176782"/>
            <a:chExt cx="1485673" cy="1265068"/>
          </a:xfrm>
        </p:grpSpPr>
        <p:pic>
          <p:nvPicPr>
            <p:cNvPr id="6" name="Picture 4" descr="http://qronos.se/wp-content/uploads/2012/11/shutterstock_57749653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82201" flipH="1">
              <a:off x="751768" y="3176782"/>
              <a:ext cx="1485673" cy="1265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 rot="3810324">
              <a:off x="1303227" y="3650649"/>
              <a:ext cx="1113745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100" b="1" dirty="0" smtClean="0">
                  <a:solidFill>
                    <a:srgbClr val="C00000"/>
                  </a:solidFill>
                  <a:latin typeface="Century Schoolbook" panose="02040604050505020304" pitchFamily="18" charset="0"/>
                </a:rPr>
                <a:t>ОДОБРЕНО</a:t>
              </a:r>
              <a:endParaRPr lang="ru-RU" sz="1100" b="1" dirty="0">
                <a:solidFill>
                  <a:srgbClr val="C00000"/>
                </a:solidFill>
                <a:latin typeface="Century Schoolbook" panose="02040604050505020304" pitchFamily="18" charset="0"/>
              </a:endParaRPr>
            </a:p>
          </p:txBody>
        </p:sp>
      </p:grp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832868"/>
              </p:ext>
            </p:extLst>
          </p:nvPr>
        </p:nvGraphicFramePr>
        <p:xfrm>
          <a:off x="560324" y="587821"/>
          <a:ext cx="8044124" cy="5793507"/>
        </p:xfrm>
        <a:graphic>
          <a:graphicData uri="http://schemas.openxmlformats.org/drawingml/2006/table">
            <a:tbl>
              <a:tblPr firstRow="1" firstCol="1" bandRow="1"/>
              <a:tblGrid>
                <a:gridCol w="3723644"/>
                <a:gridCol w="4320480"/>
              </a:tblGrid>
              <a:tr h="579350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 персональном составе педагогических работников с указанием уровня образования,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квалификации и опыта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работы: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ФИО, занимаемая должность,</a:t>
                      </a:r>
                      <a:r>
                        <a:rPr lang="ru-RU" sz="18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преподаваемые дисциплины;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ученая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степень, ученое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звание (при наличии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),</a:t>
                      </a:r>
                      <a:r>
                        <a:rPr lang="ru-RU" sz="18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направление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подготовки и (или) </a:t>
                      </a:r>
                      <a:r>
                        <a:rPr lang="ru-RU" sz="18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специаль-ности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данные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 повышении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квалификации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(или) профессиональной </a:t>
                      </a:r>
                      <a:r>
                        <a:rPr lang="ru-RU" sz="18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переподготов-ке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общий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стаж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работы,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стаж работы по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специальности,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опыт работы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79" marR="58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Можно размещать в виде скачиваемого документа, таблицы.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Можно оформить гиперссылки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страницы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педагогов с  информацией </a:t>
                      </a:r>
                      <a:r>
                        <a:rPr lang="ru-RU" sz="18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профессиональ-ного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личного характера. </a:t>
                      </a:r>
                      <a:r>
                        <a:rPr lang="ru-RU" sz="1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Профессиональная информация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 достижения педагога и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учащихся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личная информация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интересы, увлечения, любимые книги и пр.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Можно разместить ссылки  на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методические разработки педагогов.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Такой подход ведет к формированию электронного портфолио педагогов на сайте или методической копилки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ОО.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79" marR="58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874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7668344" y="-68316"/>
            <a:ext cx="1485673" cy="1265068"/>
            <a:chOff x="751768" y="3176782"/>
            <a:chExt cx="1485673" cy="1265068"/>
          </a:xfrm>
        </p:grpSpPr>
        <p:pic>
          <p:nvPicPr>
            <p:cNvPr id="6" name="Picture 4" descr="http://qronos.se/wp-content/uploads/2012/11/shutterstock_57749653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82201" flipH="1">
              <a:off x="751768" y="3176782"/>
              <a:ext cx="1485673" cy="1265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 rot="3810324">
              <a:off x="1303227" y="3650649"/>
              <a:ext cx="1113745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100" b="1" dirty="0" smtClean="0">
                  <a:solidFill>
                    <a:srgbClr val="C00000"/>
                  </a:solidFill>
                  <a:latin typeface="Century Schoolbook" panose="02040604050505020304" pitchFamily="18" charset="0"/>
                </a:rPr>
                <a:t>ОДОБРЕНО</a:t>
              </a:r>
              <a:endParaRPr lang="ru-RU" sz="1100" b="1" dirty="0">
                <a:solidFill>
                  <a:srgbClr val="C00000"/>
                </a:solidFill>
                <a:latin typeface="Century Schoolbook" panose="02040604050505020304" pitchFamily="18" charset="0"/>
              </a:endParaRPr>
            </a:p>
          </p:txBody>
        </p:sp>
      </p:grp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894559"/>
              </p:ext>
            </p:extLst>
          </p:nvPr>
        </p:nvGraphicFramePr>
        <p:xfrm>
          <a:off x="395536" y="548680"/>
          <a:ext cx="8481628" cy="6264696"/>
        </p:xfrm>
        <a:graphic>
          <a:graphicData uri="http://schemas.openxmlformats.org/drawingml/2006/table">
            <a:tbl>
              <a:tblPr firstRow="1" firstCol="1" bandRow="1"/>
              <a:tblGrid>
                <a:gridCol w="8481628"/>
              </a:tblGrid>
              <a:tr h="626469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Количественные </a:t>
                      </a:r>
                      <a:r>
                        <a:rPr lang="ru-RU" sz="1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данные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 компьютерах, интерактивном и лабораторном оборудовании,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помещениях специального назначения.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Страница </a:t>
                      </a:r>
                      <a:r>
                        <a:rPr lang="ru-RU" sz="1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«МТБ»: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данные о компьютерной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технике. </a:t>
                      </a:r>
                      <a:r>
                        <a:rPr lang="ru-RU" sz="1800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Страница </a:t>
                      </a:r>
                      <a:r>
                        <a:rPr lang="ru-RU" sz="1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«Учебные кабинеты</a:t>
                      </a:r>
                      <a:r>
                        <a:rPr lang="ru-RU" sz="1800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»: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краткая информация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с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перечнем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«содержимого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». </a:t>
                      </a:r>
                      <a:r>
                        <a:rPr lang="ru-RU" sz="1800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Страница </a:t>
                      </a:r>
                      <a:r>
                        <a:rPr lang="ru-RU" sz="1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«Библиотека</a:t>
                      </a:r>
                      <a:r>
                        <a:rPr lang="ru-RU" sz="1800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»: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общая характеристика фонда + основные направления деятельности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библиотеки, сайт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или блог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библиотеки. </a:t>
                      </a:r>
                      <a:r>
                        <a:rPr lang="ru-RU" sz="1800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Страница </a:t>
                      </a:r>
                      <a:r>
                        <a:rPr lang="ru-RU" sz="1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 службе </a:t>
                      </a:r>
                      <a:r>
                        <a:rPr lang="ru-RU" sz="1800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сопровождения: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информация о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кабинетах. </a:t>
                      </a:r>
                      <a:r>
                        <a:rPr lang="ru-RU" sz="1800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Страница </a:t>
                      </a:r>
                      <a:r>
                        <a:rPr lang="ru-RU" sz="1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«Спортивная база</a:t>
                      </a:r>
                      <a:r>
                        <a:rPr lang="ru-RU" sz="1800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»: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характеристика спортзала (площадь, оборудование) и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спортплощадки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800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Страница </a:t>
                      </a:r>
                      <a:r>
                        <a:rPr lang="ru-RU" sz="1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«Питание</a:t>
                      </a:r>
                      <a:r>
                        <a:rPr lang="ru-RU" sz="1800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»: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общая характеристика столовой (оборудование, возможности), можно примерное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меню. </a:t>
                      </a:r>
                      <a:r>
                        <a:rPr lang="ru-RU" sz="1800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Страница </a:t>
                      </a:r>
                      <a:r>
                        <a:rPr lang="ru-RU" sz="1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«Медкабинет</a:t>
                      </a:r>
                      <a:r>
                        <a:rPr lang="ru-RU" sz="1800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»: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характеристика оборудования,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график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работы, направления деятельности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(просветительская). </a:t>
                      </a:r>
                      <a:r>
                        <a:rPr lang="ru-RU" sz="1800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Страница </a:t>
                      </a:r>
                      <a:r>
                        <a:rPr lang="ru-RU" sz="1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«Информационные сети и системы</a:t>
                      </a:r>
                      <a:r>
                        <a:rPr lang="ru-RU" sz="1800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»: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указать,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как осуществляется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доступ в Интернет,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мощность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канала,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защита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информации и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безопасность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работы в сети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800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Страница </a:t>
                      </a:r>
                      <a:r>
                        <a:rPr lang="ru-RU" sz="1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«Электронные образовательные ресурсы</a:t>
                      </a:r>
                      <a:r>
                        <a:rPr lang="ru-RU" sz="1800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»: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перечислить, какие учебные материалы нового типа есть в школе (диски).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05" marR="37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880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7768833" y="-68316"/>
            <a:ext cx="1485673" cy="1265068"/>
            <a:chOff x="751768" y="3176782"/>
            <a:chExt cx="1485673" cy="1265068"/>
          </a:xfrm>
        </p:grpSpPr>
        <p:pic>
          <p:nvPicPr>
            <p:cNvPr id="6" name="Picture 4" descr="http://qronos.se/wp-content/uploads/2012/11/shutterstock_57749653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82201" flipH="1">
              <a:off x="751768" y="3176782"/>
              <a:ext cx="1485673" cy="1265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 rot="3810324">
              <a:off x="1303227" y="3650649"/>
              <a:ext cx="1113745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100" b="1" dirty="0" smtClean="0">
                  <a:solidFill>
                    <a:srgbClr val="C00000"/>
                  </a:solidFill>
                  <a:latin typeface="Century Schoolbook" panose="02040604050505020304" pitchFamily="18" charset="0"/>
                </a:rPr>
                <a:t>ОДОБРЕНО</a:t>
              </a:r>
              <a:endParaRPr lang="ru-RU" sz="1100" b="1" dirty="0">
                <a:solidFill>
                  <a:srgbClr val="C00000"/>
                </a:solidFill>
                <a:latin typeface="Century Schoolbook" panose="02040604050505020304" pitchFamily="18" charset="0"/>
              </a:endParaRPr>
            </a:p>
          </p:txBody>
        </p:sp>
      </p:grp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796651"/>
              </p:ext>
            </p:extLst>
          </p:nvPr>
        </p:nvGraphicFramePr>
        <p:xfrm>
          <a:off x="323528" y="1073264"/>
          <a:ext cx="8280920" cy="4011920"/>
        </p:xfrm>
        <a:graphic>
          <a:graphicData uri="http://schemas.openxmlformats.org/drawingml/2006/table">
            <a:tbl>
              <a:tblPr firstRow="1" firstCol="1" bandRow="1"/>
              <a:tblGrid>
                <a:gridCol w="3036885"/>
                <a:gridCol w="5244035"/>
              </a:tblGrid>
              <a:tr h="7200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 количестве вакантных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мест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17" marR="45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Указать планы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 каждой специальности.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17" marR="45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01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 наличии и условиях предоставления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стипендий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меры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социальной поддержки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17" marR="45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Можно (если есть) назвать в основной таблице и дать ссылку на страницу с описанием мер 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соцподдержки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или положениями о премиях и стипендиях.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17" marR="45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01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 поступлении финансовых и материальных средств и об их расходовании по итогам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финансового года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17" marR="45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Можно в виде соответствующих цифр или в виде ссылки на документы (смета, 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госзадание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 пр.)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17" marR="45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853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7768833" y="-68316"/>
            <a:ext cx="1485673" cy="1265068"/>
            <a:chOff x="751768" y="3176782"/>
            <a:chExt cx="1485673" cy="1265068"/>
          </a:xfrm>
        </p:grpSpPr>
        <p:pic>
          <p:nvPicPr>
            <p:cNvPr id="6" name="Picture 4" descr="http://qronos.se/wp-content/uploads/2012/11/shutterstock_57749653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82201" flipH="1">
              <a:off x="751768" y="3176782"/>
              <a:ext cx="1485673" cy="1265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 rot="3810324">
              <a:off x="1303227" y="3650649"/>
              <a:ext cx="1113745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100" b="1" dirty="0" smtClean="0">
                  <a:solidFill>
                    <a:srgbClr val="C00000"/>
                  </a:solidFill>
                  <a:latin typeface="Century Schoolbook" panose="02040604050505020304" pitchFamily="18" charset="0"/>
                </a:rPr>
                <a:t>ОДОБРЕНО</a:t>
              </a:r>
              <a:endParaRPr lang="ru-RU" sz="1100" b="1" dirty="0">
                <a:solidFill>
                  <a:srgbClr val="C00000"/>
                </a:solidFill>
                <a:latin typeface="Century Schoolbook" panose="02040604050505020304" pitchFamily="18" charset="0"/>
              </a:endParaRPr>
            </a:p>
          </p:txBody>
        </p:sp>
      </p:grp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299649"/>
              </p:ext>
            </p:extLst>
          </p:nvPr>
        </p:nvGraphicFramePr>
        <p:xfrm>
          <a:off x="555836" y="332656"/>
          <a:ext cx="8120620" cy="6172200"/>
        </p:xfrm>
        <a:graphic>
          <a:graphicData uri="http://schemas.openxmlformats.org/drawingml/2006/table">
            <a:tbl>
              <a:tblPr firstRow="1" firstCol="1" bandRow="1"/>
              <a:tblGrid>
                <a:gridCol w="2978098"/>
                <a:gridCol w="5142522"/>
              </a:tblGrid>
              <a:tr h="58041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объеме образовательной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деятельности за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счет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федерального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бюджета, бюджетов субъектов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РФ,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местных бюджетов, по договорам об образовании за счет средств физических и (или) юридических лиц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17" marR="45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Разделить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части: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1) гос. задание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2) платные услуги.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Если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платных услуг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нет: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«Платные образовательные услуги в текущем учебном году не оказываются.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 наличии указать 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1) на основании чего оказываются (положение) со ссылкой на сам документ;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2) образец договора;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3) перечень услуг на учебный год с указанием стоимости, утвержденный приказом директора (можно в виде скана документа);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4) аннотации к программам дополнительных платных образовательных услуг.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17" marR="45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369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7308304" y="-68316"/>
            <a:ext cx="1485673" cy="1265068"/>
            <a:chOff x="751768" y="3176782"/>
            <a:chExt cx="1485673" cy="1265068"/>
          </a:xfrm>
        </p:grpSpPr>
        <p:pic>
          <p:nvPicPr>
            <p:cNvPr id="6" name="Picture 4" descr="http://qronos.se/wp-content/uploads/2012/11/shutterstock_57749653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82201" flipH="1">
              <a:off x="751768" y="3176782"/>
              <a:ext cx="1485673" cy="1265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 rot="3810324">
              <a:off x="1303227" y="3650649"/>
              <a:ext cx="1113745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100" b="1" dirty="0" smtClean="0">
                  <a:solidFill>
                    <a:srgbClr val="C00000"/>
                  </a:solidFill>
                  <a:latin typeface="Century Schoolbook" panose="02040604050505020304" pitchFamily="18" charset="0"/>
                </a:rPr>
                <a:t>ОДОБРЕНО</a:t>
              </a:r>
              <a:endParaRPr lang="ru-RU" sz="1100" b="1" dirty="0">
                <a:solidFill>
                  <a:srgbClr val="C00000"/>
                </a:solidFill>
                <a:latin typeface="Century Schoolbook" panose="02040604050505020304" pitchFamily="18" charset="0"/>
              </a:endParaRPr>
            </a:p>
          </p:txBody>
        </p:sp>
      </p:grp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558284"/>
              </p:ext>
            </p:extLst>
          </p:nvPr>
        </p:nvGraphicFramePr>
        <p:xfrm>
          <a:off x="395536" y="846821"/>
          <a:ext cx="8352928" cy="5349240"/>
        </p:xfrm>
        <a:graphic>
          <a:graphicData uri="http://schemas.openxmlformats.org/drawingml/2006/table">
            <a:tbl>
              <a:tblPr firstRow="1" firstCol="1" bandRow="1"/>
              <a:tblGrid>
                <a:gridCol w="2736304"/>
                <a:gridCol w="5616624"/>
              </a:tblGrid>
              <a:tr h="12196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 трудоустройстве выпускников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6" marR="64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Обобщенно (статистическая информация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 в процентах, можно с указанием мест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работы или продолжения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образования.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6" marR="64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26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Отчет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 результатах 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самообследования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6" marR="64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Порядок проведения 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самообследования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образовательной организации»,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приказ </a:t>
                      </a:r>
                      <a:r>
                        <a:rPr lang="ru-RU" sz="18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Минобрнауки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РФ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 14.06.2013. № 462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Можно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также размещать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результаты мониторингов, исследований, внутреннего контроля и пр. + публичный доклад.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6" marR="64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5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Предписания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органов</a:t>
                      </a:r>
                      <a:r>
                        <a:rPr lang="ru-RU" sz="18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госконтроля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надзора) + отчеты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 исполнении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предписаний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6" marR="64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виде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ссылок на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документы или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перечислить, какие проверки проходили в текущем учебном году. Если нет замечаний, то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указать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что замечаний проверка не обнаружила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Если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замечания есть – разместить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предписания и отчеты об их выполнении.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6" marR="64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93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7768833" y="-68316"/>
            <a:ext cx="1485673" cy="1265068"/>
            <a:chOff x="751768" y="3176782"/>
            <a:chExt cx="1485673" cy="1265068"/>
          </a:xfrm>
        </p:grpSpPr>
        <p:pic>
          <p:nvPicPr>
            <p:cNvPr id="6" name="Picture 4" descr="http://qronos.se/wp-content/uploads/2012/11/shutterstock_57749653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82201" flipH="1">
              <a:off x="751768" y="3176782"/>
              <a:ext cx="1485673" cy="1265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 rot="3810324">
              <a:off x="1303227" y="3650649"/>
              <a:ext cx="1113745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100" b="1" dirty="0" smtClean="0">
                  <a:solidFill>
                    <a:srgbClr val="C00000"/>
                  </a:solidFill>
                  <a:latin typeface="Century Schoolbook" panose="02040604050505020304" pitchFamily="18" charset="0"/>
                </a:rPr>
                <a:t>ОДОБРЕНО</a:t>
              </a:r>
              <a:endParaRPr lang="ru-RU" sz="1100" b="1" dirty="0">
                <a:solidFill>
                  <a:srgbClr val="C00000"/>
                </a:solidFill>
                <a:latin typeface="Century Schoolbook" panose="02040604050505020304" pitchFamily="18" charset="0"/>
              </a:endParaRPr>
            </a:p>
          </p:txBody>
        </p:sp>
      </p:grp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280060"/>
              </p:ext>
            </p:extLst>
          </p:nvPr>
        </p:nvGraphicFramePr>
        <p:xfrm>
          <a:off x="683568" y="1412776"/>
          <a:ext cx="7920879" cy="3024336"/>
        </p:xfrm>
        <a:graphic>
          <a:graphicData uri="http://schemas.openxmlformats.org/drawingml/2006/table">
            <a:tbl>
              <a:tblPr firstRow="1" firstCol="1" bandRow="1"/>
              <a:tblGrid>
                <a:gridCol w="2016224"/>
                <a:gridCol w="5904655"/>
              </a:tblGrid>
              <a:tr h="302433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Сервисы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для получения обратной связи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Варианты сервисов обратной связи: гостевая книга, форум, электронная приемная. Простейшее – форма для писем. Желательно оформить возможность обращения граждан через сайт и сделать (если ситуация это допускает) ответы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публичными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Если нет такой возможности и желания, то хотя бы сформировать 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FAQ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часто задаваемые вопросы и ответы на них.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90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Century Schoolbook" pitchFamily="18" charset="0"/>
              </a:rPr>
              <a:t>Противоречия</a:t>
            </a:r>
            <a:endParaRPr lang="ru-RU" sz="3200" dirty="0">
              <a:latin typeface="Century Schoolbook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84784"/>
            <a:ext cx="8280920" cy="4608512"/>
          </a:xfrm>
        </p:spPr>
        <p:txBody>
          <a:bodyPr>
            <a:normAutofit/>
          </a:bodyPr>
          <a:lstStyle/>
          <a:p>
            <a:pPr marL="0" indent="0" algn="just">
              <a:lnSpc>
                <a:spcPts val="3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200" dirty="0" smtClean="0">
                <a:latin typeface="Century Schoolbook" pitchFamily="18" charset="0"/>
              </a:rPr>
              <a:t> </a:t>
            </a:r>
            <a:r>
              <a:rPr lang="ru-RU" sz="2800" i="1" dirty="0" smtClean="0">
                <a:latin typeface="Century Schoolbook" pitchFamily="18" charset="0"/>
              </a:rPr>
              <a:t>Одна и та же информация запрашивается в разных разделах.</a:t>
            </a:r>
          </a:p>
          <a:p>
            <a:pPr algn="just">
              <a:lnSpc>
                <a:spcPts val="3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"/>
            </a:pPr>
            <a:r>
              <a:rPr lang="ru-RU" sz="2800" dirty="0" smtClean="0">
                <a:latin typeface="Century Schoolbook" pitchFamily="18" charset="0"/>
              </a:rPr>
              <a:t> </a:t>
            </a:r>
            <a:r>
              <a:rPr lang="ru-RU" sz="2400" dirty="0" smtClean="0">
                <a:latin typeface="Century Schoolbook" pitchFamily="18" charset="0"/>
              </a:rPr>
              <a:t>Раздел «Платные услуги» должен содержать документы о предоставлении ПОУ, которые уже представлены в разделе «Документы»</a:t>
            </a:r>
            <a:r>
              <a:rPr lang="ru-RU" sz="2400" i="1" dirty="0" smtClean="0">
                <a:latin typeface="Century Schoolbook" pitchFamily="18" charset="0"/>
              </a:rPr>
              <a:t>.</a:t>
            </a:r>
          </a:p>
          <a:p>
            <a:pPr algn="just">
              <a:lnSpc>
                <a:spcPts val="3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"/>
            </a:pPr>
            <a:r>
              <a:rPr lang="ru-RU" sz="2400" dirty="0" smtClean="0">
                <a:latin typeface="Century Schoolbook" pitchFamily="18" charset="0"/>
              </a:rPr>
              <a:t> Раздел «Финансово-хозяйственная деятельность» должен содержать документы, которые уже представлены в разделе «Документы».</a:t>
            </a:r>
            <a:endParaRPr lang="ru-RU" sz="2400" i="1" dirty="0" smtClean="0">
              <a:latin typeface="Century Schoolbook" pitchFamily="18" charset="0"/>
            </a:endParaRPr>
          </a:p>
          <a:p>
            <a:pPr algn="just">
              <a:lnSpc>
                <a:spcPts val="3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"/>
            </a:pPr>
            <a:r>
              <a:rPr lang="ru-RU" sz="2400" dirty="0" smtClean="0">
                <a:latin typeface="Century Schoolbook" pitchFamily="18" charset="0"/>
              </a:rPr>
              <a:t> Часть материалов из раздела «Образование» уже содержится в разделе «Документы». 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7339999" y="260648"/>
            <a:ext cx="1485673" cy="1265068"/>
            <a:chOff x="751768" y="3176782"/>
            <a:chExt cx="1485673" cy="1265068"/>
          </a:xfrm>
        </p:grpSpPr>
        <p:pic>
          <p:nvPicPr>
            <p:cNvPr id="6" name="Picture 4" descr="http://qronos.se/wp-content/uploads/2012/11/shutterstock_57749653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82201" flipH="1">
              <a:off x="751768" y="3176782"/>
              <a:ext cx="1485673" cy="1265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 rot="3810324">
              <a:off x="1303227" y="3650649"/>
              <a:ext cx="1113745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100" b="1" dirty="0" smtClean="0">
                  <a:solidFill>
                    <a:srgbClr val="C00000"/>
                  </a:solidFill>
                  <a:latin typeface="Century Schoolbook" panose="02040604050505020304" pitchFamily="18" charset="0"/>
                </a:rPr>
                <a:t>ОДОБРЕНО</a:t>
              </a:r>
              <a:endParaRPr lang="ru-RU" sz="1100" b="1" dirty="0">
                <a:solidFill>
                  <a:srgbClr val="C00000"/>
                </a:solidFill>
                <a:latin typeface="Century Schoolbook" panose="020406040505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893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Century Schoolbook" pitchFamily="18" charset="0"/>
              </a:rPr>
              <a:t>Как структурировать </a:t>
            </a:r>
            <a:br>
              <a:rPr lang="ru-RU" sz="3200" dirty="0" smtClean="0">
                <a:latin typeface="Century Schoolbook" pitchFamily="18" charset="0"/>
              </a:rPr>
            </a:br>
            <a:r>
              <a:rPr lang="ru-RU" sz="3200" dirty="0" smtClean="0">
                <a:latin typeface="Century Schoolbook" pitchFamily="18" charset="0"/>
              </a:rPr>
              <a:t>обязательную информацию </a:t>
            </a:r>
            <a:endParaRPr lang="ru-RU" sz="3200" dirty="0">
              <a:latin typeface="Century Schoolbook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064896" cy="5112568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ts val="30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"/>
            </a:pPr>
            <a:r>
              <a:rPr lang="ru-RU" sz="2200" dirty="0" smtClean="0">
                <a:latin typeface="Century Schoolbook" pitchFamily="18" charset="0"/>
              </a:rPr>
              <a:t> </a:t>
            </a:r>
            <a:r>
              <a:rPr lang="ru-RU" sz="2800" dirty="0" smtClean="0">
                <a:latin typeface="Century Schoolbook" pitchFamily="18" charset="0"/>
              </a:rPr>
              <a:t>Создать на сайте раздел </a:t>
            </a:r>
            <a:r>
              <a:rPr lang="ru-RU" sz="2800" i="1" dirty="0">
                <a:latin typeface="Century Schoolbook" pitchFamily="18" charset="0"/>
              </a:rPr>
              <a:t>«Сведения об образовательной организации»</a:t>
            </a:r>
            <a:r>
              <a:rPr lang="ru-RU" sz="2800" dirty="0" smtClean="0">
                <a:latin typeface="Century Schoolbook" pitchFamily="18" charset="0"/>
              </a:rPr>
              <a:t>.</a:t>
            </a:r>
          </a:p>
          <a:p>
            <a:pPr algn="just">
              <a:lnSpc>
                <a:spcPts val="30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"/>
            </a:pPr>
            <a:r>
              <a:rPr lang="ru-RU" sz="2800" dirty="0" smtClean="0">
                <a:latin typeface="Century Schoolbook" pitchFamily="18" charset="0"/>
              </a:rPr>
              <a:t> </a:t>
            </a:r>
            <a:r>
              <a:rPr lang="ru-RU" sz="2800" dirty="0">
                <a:latin typeface="Century Schoolbook" pitchFamily="18" charset="0"/>
              </a:rPr>
              <a:t>Доступ к разделу должен осуществляться </a:t>
            </a:r>
            <a:r>
              <a:rPr lang="ru-RU" sz="2800" i="1" dirty="0">
                <a:latin typeface="Century Schoolbook" pitchFamily="18" charset="0"/>
              </a:rPr>
              <a:t>с главной страницы сайта</a:t>
            </a:r>
            <a:r>
              <a:rPr lang="ru-RU" sz="2800" i="1" dirty="0" smtClean="0">
                <a:latin typeface="Century Schoolbook" pitchFamily="18" charset="0"/>
              </a:rPr>
              <a:t>.</a:t>
            </a:r>
          </a:p>
          <a:p>
            <a:pPr algn="just">
              <a:lnSpc>
                <a:spcPts val="30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"/>
            </a:pPr>
            <a:r>
              <a:rPr lang="ru-RU" sz="2800" dirty="0" smtClean="0">
                <a:latin typeface="Century Schoolbook" pitchFamily="18" charset="0"/>
              </a:rPr>
              <a:t> «Информация </a:t>
            </a:r>
            <a:r>
              <a:rPr lang="ru-RU" sz="2800" dirty="0">
                <a:latin typeface="Century Schoolbook" pitchFamily="18" charset="0"/>
              </a:rPr>
              <a:t>в … разделе должна быть представлена </a:t>
            </a:r>
            <a:r>
              <a:rPr lang="ru-RU" sz="2800" i="1" dirty="0">
                <a:latin typeface="Century Schoolbook" pitchFamily="18" charset="0"/>
              </a:rPr>
              <a:t>в виде набора страниц и (или) иерархического списка и (или) ссылок на другие разделы Сайта».</a:t>
            </a:r>
            <a:endParaRPr lang="ru-RU" sz="2800" i="1" dirty="0" smtClean="0">
              <a:latin typeface="Century Schoolbook" pitchFamily="18" charset="0"/>
            </a:endParaRPr>
          </a:p>
          <a:p>
            <a:pPr algn="just">
              <a:lnSpc>
                <a:spcPts val="30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"/>
            </a:pPr>
            <a:r>
              <a:rPr lang="ru-RU" sz="2800" dirty="0" smtClean="0">
                <a:latin typeface="Century Schoolbook" pitchFamily="18" charset="0"/>
              </a:rPr>
              <a:t> Раздел </a:t>
            </a:r>
            <a:r>
              <a:rPr lang="ru-RU" sz="2800" dirty="0">
                <a:latin typeface="Century Schoolbook" pitchFamily="18" charset="0"/>
              </a:rPr>
              <a:t>«Сведения об образовательной организации» </a:t>
            </a:r>
            <a:r>
              <a:rPr lang="ru-RU" sz="2800" i="1" dirty="0">
                <a:latin typeface="Century Schoolbook" pitchFamily="18" charset="0"/>
              </a:rPr>
              <a:t>должен быть доступен без дополнительной регистрации </a:t>
            </a:r>
            <a:r>
              <a:rPr lang="ru-RU" sz="2800" dirty="0">
                <a:latin typeface="Century Schoolbook" pitchFamily="18" charset="0"/>
              </a:rPr>
              <a:t>– всем пользователям сети Интернет. </a:t>
            </a:r>
            <a:endParaRPr lang="ru-RU" sz="2800" dirty="0" smtClean="0">
              <a:latin typeface="Century Schoolbook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7339999" y="260648"/>
            <a:ext cx="1485673" cy="1265068"/>
            <a:chOff x="751768" y="3176782"/>
            <a:chExt cx="1485673" cy="1265068"/>
          </a:xfrm>
        </p:grpSpPr>
        <p:pic>
          <p:nvPicPr>
            <p:cNvPr id="10" name="Picture 4" descr="http://qronos.se/wp-content/uploads/2012/11/shutterstock_57749653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82201" flipH="1">
              <a:off x="751768" y="3176782"/>
              <a:ext cx="1485673" cy="1265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 rot="3810324">
              <a:off x="1303227" y="3650649"/>
              <a:ext cx="1113745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100" b="1" dirty="0" smtClean="0">
                  <a:solidFill>
                    <a:srgbClr val="C00000"/>
                  </a:solidFill>
                  <a:latin typeface="Century Schoolbook" panose="02040604050505020304" pitchFamily="18" charset="0"/>
                </a:rPr>
                <a:t>ОДОБРЕНО</a:t>
              </a:r>
              <a:endParaRPr lang="ru-RU" sz="1100" b="1" dirty="0">
                <a:solidFill>
                  <a:srgbClr val="C00000"/>
                </a:solidFill>
                <a:latin typeface="Century Schoolbook" panose="020406040505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414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Century Schoolbook" pitchFamily="18" charset="0"/>
              </a:rPr>
              <a:t>Противоречия</a:t>
            </a:r>
            <a:endParaRPr lang="ru-RU" sz="3200" dirty="0">
              <a:latin typeface="Century Schoolbook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80920" cy="4608512"/>
          </a:xfrm>
        </p:spPr>
        <p:txBody>
          <a:bodyPr>
            <a:normAutofit/>
          </a:bodyPr>
          <a:lstStyle/>
          <a:p>
            <a:pPr marL="0" indent="0" algn="just">
              <a:lnSpc>
                <a:spcPts val="3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200" dirty="0" smtClean="0">
                <a:latin typeface="Century Schoolbook" pitchFamily="18" charset="0"/>
              </a:rPr>
              <a:t> </a:t>
            </a:r>
            <a:r>
              <a:rPr lang="ru-RU" sz="2800" i="1" dirty="0" smtClean="0">
                <a:latin typeface="Century Schoolbook" pitchFamily="18" charset="0"/>
              </a:rPr>
              <a:t>Есть неопределенные формулировки.</a:t>
            </a:r>
          </a:p>
          <a:p>
            <a:pPr algn="just">
              <a:lnSpc>
                <a:spcPts val="3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"/>
            </a:pPr>
            <a:r>
              <a:rPr lang="ru-RU" sz="2400" i="1" dirty="0" smtClean="0">
                <a:latin typeface="Century Schoolbook" pitchFamily="18" charset="0"/>
              </a:rPr>
              <a:t> </a:t>
            </a:r>
            <a:r>
              <a:rPr lang="ru-RU" sz="2400" dirty="0" smtClean="0">
                <a:latin typeface="Century Schoolbook" pitchFamily="18" charset="0"/>
              </a:rPr>
              <a:t>В перечне конкретной информации о педагоге — неопределенное понятие «опыт работы».</a:t>
            </a:r>
          </a:p>
          <a:p>
            <a:pPr algn="just">
              <a:lnSpc>
                <a:spcPts val="3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"/>
            </a:pPr>
            <a:r>
              <a:rPr lang="ru-RU" sz="2400" dirty="0" smtClean="0">
                <a:latin typeface="Century Schoolbook" pitchFamily="18" charset="0"/>
              </a:rPr>
              <a:t> В разделе «Образование» требуется представить «методические и </a:t>
            </a:r>
            <a:r>
              <a:rPr lang="ru-RU" sz="2400" dirty="0">
                <a:latin typeface="Century Schoolbook" pitchFamily="18" charset="0"/>
              </a:rPr>
              <a:t>иные документы, </a:t>
            </a:r>
            <a:r>
              <a:rPr lang="ru-RU" sz="2400" dirty="0" smtClean="0">
                <a:latin typeface="Century Schoolbook" pitchFamily="18" charset="0"/>
              </a:rPr>
              <a:t>разработанные </a:t>
            </a:r>
            <a:r>
              <a:rPr lang="ru-RU" sz="2400" dirty="0">
                <a:latin typeface="Century Schoolbook" pitchFamily="18" charset="0"/>
              </a:rPr>
              <a:t>образовательной организацией для обеспечения образовательного </a:t>
            </a:r>
            <a:r>
              <a:rPr lang="ru-RU" sz="2400" dirty="0" smtClean="0">
                <a:latin typeface="Century Schoolbook" pitchFamily="18" charset="0"/>
              </a:rPr>
              <a:t>процесса».</a:t>
            </a:r>
            <a:endParaRPr lang="ru-RU" sz="2400" i="1" dirty="0" smtClean="0">
              <a:latin typeface="Century Schoolbook" pitchFamily="18" charset="0"/>
            </a:endParaRPr>
          </a:p>
          <a:p>
            <a:pPr algn="just">
              <a:lnSpc>
                <a:spcPts val="3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"/>
            </a:pPr>
            <a:r>
              <a:rPr lang="ru-RU" sz="2400" dirty="0" smtClean="0">
                <a:latin typeface="Century Schoolbook" pitchFamily="18" charset="0"/>
              </a:rPr>
              <a:t> В разделе «МТО» требуется представить информацию об </a:t>
            </a:r>
            <a:r>
              <a:rPr lang="ru-RU" sz="2400" dirty="0">
                <a:latin typeface="Century Schoolbook" pitchFamily="18" charset="0"/>
              </a:rPr>
              <a:t>«</a:t>
            </a:r>
            <a:r>
              <a:rPr lang="ru-RU" sz="2400" dirty="0" smtClean="0">
                <a:latin typeface="Century Schoolbook" pitchFamily="18" charset="0"/>
              </a:rPr>
              <a:t>объектах </a:t>
            </a:r>
            <a:r>
              <a:rPr lang="ru-RU" sz="2400" dirty="0">
                <a:latin typeface="Century Schoolbook" pitchFamily="18" charset="0"/>
              </a:rPr>
              <a:t>для проведения практических </a:t>
            </a:r>
            <a:r>
              <a:rPr lang="ru-RU" sz="2400" dirty="0" smtClean="0">
                <a:latin typeface="Century Schoolbook" pitchFamily="18" charset="0"/>
              </a:rPr>
              <a:t>занятий».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7339999" y="260648"/>
            <a:ext cx="1485673" cy="1265068"/>
            <a:chOff x="751768" y="3176782"/>
            <a:chExt cx="1485673" cy="1265068"/>
          </a:xfrm>
        </p:grpSpPr>
        <p:pic>
          <p:nvPicPr>
            <p:cNvPr id="5" name="Picture 4" descr="http://qronos.se/wp-content/uploads/2012/11/shutterstock_57749653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82201" flipH="1">
              <a:off x="751768" y="3176782"/>
              <a:ext cx="1485673" cy="1265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 rot="3810324">
              <a:off x="1303227" y="3650649"/>
              <a:ext cx="1113745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100" b="1" dirty="0" smtClean="0">
                  <a:solidFill>
                    <a:srgbClr val="C00000"/>
                  </a:solidFill>
                  <a:latin typeface="Century Schoolbook" panose="02040604050505020304" pitchFamily="18" charset="0"/>
                </a:rPr>
                <a:t>ОДОБРЕНО</a:t>
              </a:r>
              <a:endParaRPr lang="ru-RU" sz="1100" b="1" dirty="0">
                <a:solidFill>
                  <a:srgbClr val="C00000"/>
                </a:solidFill>
                <a:latin typeface="Century Schoolbook" panose="020406040505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425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Century Schoolbook" pitchFamily="18" charset="0"/>
              </a:rPr>
              <a:t>Противоречия</a:t>
            </a:r>
            <a:endParaRPr lang="ru-RU" sz="3200" dirty="0">
              <a:latin typeface="Century Schoolbook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280920" cy="4608512"/>
          </a:xfrm>
        </p:spPr>
        <p:txBody>
          <a:bodyPr>
            <a:normAutofit/>
          </a:bodyPr>
          <a:lstStyle/>
          <a:p>
            <a:pPr marL="0" indent="0" algn="just">
              <a:lnSpc>
                <a:spcPts val="3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200" dirty="0" smtClean="0">
                <a:latin typeface="Century Schoolbook" pitchFamily="18" charset="0"/>
              </a:rPr>
              <a:t> </a:t>
            </a:r>
            <a:r>
              <a:rPr lang="ru-RU" sz="2800" i="1" dirty="0" smtClean="0">
                <a:latin typeface="Century Schoolbook" pitchFamily="18" charset="0"/>
              </a:rPr>
              <a:t>Несоответствие названия раздела и запрашиваемой информации.</a:t>
            </a:r>
          </a:p>
          <a:p>
            <a:pPr algn="just">
              <a:lnSpc>
                <a:spcPts val="3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"/>
            </a:pPr>
            <a:r>
              <a:rPr lang="ru-RU" sz="2400" i="1" dirty="0" smtClean="0">
                <a:latin typeface="Century Schoolbook" pitchFamily="18" charset="0"/>
              </a:rPr>
              <a:t> </a:t>
            </a:r>
            <a:r>
              <a:rPr lang="ru-RU" sz="2400" dirty="0">
                <a:latin typeface="Century Schoolbook" pitchFamily="18" charset="0"/>
              </a:rPr>
              <a:t>В разделе </a:t>
            </a:r>
            <a:r>
              <a:rPr lang="ru-RU" sz="2400" dirty="0" smtClean="0">
                <a:latin typeface="Century Schoolbook" pitchFamily="18" charset="0"/>
              </a:rPr>
              <a:t>«</a:t>
            </a:r>
            <a:r>
              <a:rPr lang="ru-RU" sz="2400" dirty="0">
                <a:latin typeface="Century Schoolbook" pitchFamily="18" charset="0"/>
              </a:rPr>
              <a:t>Стипендии и иные виды материальной поддержки</a:t>
            </a:r>
            <a:r>
              <a:rPr lang="ru-RU" sz="2400" dirty="0" smtClean="0">
                <a:latin typeface="Century Schoolbook" pitchFamily="18" charset="0"/>
              </a:rPr>
              <a:t>» запрашивается информация о социальном устройстве выпускников.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400" dirty="0" smtClean="0">
                <a:latin typeface="Century Schoolbook" pitchFamily="18" charset="0"/>
              </a:rPr>
              <a:t> 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7339999" y="260648"/>
            <a:ext cx="1485673" cy="1265068"/>
            <a:chOff x="751768" y="3176782"/>
            <a:chExt cx="1485673" cy="1265068"/>
          </a:xfrm>
        </p:grpSpPr>
        <p:pic>
          <p:nvPicPr>
            <p:cNvPr id="5" name="Picture 4" descr="http://qronos.se/wp-content/uploads/2012/11/shutterstock_57749653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82201" flipH="1">
              <a:off x="751768" y="3176782"/>
              <a:ext cx="1485673" cy="1265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 rot="3810324">
              <a:off x="1303227" y="3650649"/>
              <a:ext cx="1113745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100" b="1" dirty="0" smtClean="0">
                  <a:solidFill>
                    <a:srgbClr val="C00000"/>
                  </a:solidFill>
                  <a:latin typeface="Century Schoolbook" panose="02040604050505020304" pitchFamily="18" charset="0"/>
                </a:rPr>
                <a:t>ОДОБРЕНО</a:t>
              </a:r>
              <a:endParaRPr lang="ru-RU" sz="1100" b="1" dirty="0">
                <a:solidFill>
                  <a:srgbClr val="C00000"/>
                </a:solidFill>
                <a:latin typeface="Century Schoolbook" panose="020406040505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686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Century Schoolbook" pitchFamily="18" charset="0"/>
              </a:rPr>
              <a:t>Рекомендации по формату размещаемых документов</a:t>
            </a:r>
            <a:endParaRPr lang="ru-RU" sz="3200" dirty="0">
              <a:latin typeface="Century Schoolbook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80920" cy="4608512"/>
          </a:xfrm>
        </p:spPr>
        <p:txBody>
          <a:bodyPr>
            <a:normAutofit/>
          </a:bodyPr>
          <a:lstStyle/>
          <a:p>
            <a:pPr algn="just">
              <a:lnSpc>
                <a:spcPts val="3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"/>
            </a:pPr>
            <a:r>
              <a:rPr lang="ru-RU" sz="2400" dirty="0" smtClean="0">
                <a:latin typeface="Century Schoolbook" pitchFamily="18" charset="0"/>
              </a:rPr>
              <a:t>Не размещать документы для скачивания (многие используют для доступа в сеть мобильные устройства). Использовать облачные хранилища.</a:t>
            </a:r>
          </a:p>
          <a:p>
            <a:pPr algn="just">
              <a:lnSpc>
                <a:spcPts val="3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"/>
            </a:pPr>
            <a:r>
              <a:rPr lang="ru-RU" sz="2400" dirty="0" smtClean="0">
                <a:latin typeface="Century Schoolbook" pitchFamily="18" charset="0"/>
              </a:rPr>
              <a:t>Форматы документов:</a:t>
            </a:r>
            <a:r>
              <a:rPr lang="en-US" sz="2400" dirty="0" smtClean="0">
                <a:latin typeface="Century Schoolbook" pitchFamily="18" charset="0"/>
              </a:rPr>
              <a:t> .pdf, .</a:t>
            </a:r>
            <a:r>
              <a:rPr lang="en-US" sz="2400" dirty="0">
                <a:latin typeface="Century Schoolbook" pitchFamily="18" charset="0"/>
              </a:rPr>
              <a:t>doc, .</a:t>
            </a:r>
            <a:r>
              <a:rPr lang="en-US" sz="2400" dirty="0" err="1">
                <a:latin typeface="Century Schoolbook" pitchFamily="18" charset="0"/>
              </a:rPr>
              <a:t>docx</a:t>
            </a:r>
            <a:r>
              <a:rPr lang="en-US" sz="2400" dirty="0">
                <a:latin typeface="Century Schoolbook" pitchFamily="18" charset="0"/>
              </a:rPr>
              <a:t>, .</a:t>
            </a:r>
            <a:r>
              <a:rPr lang="en-US" sz="2400" dirty="0" err="1">
                <a:latin typeface="Century Schoolbook" pitchFamily="18" charset="0"/>
              </a:rPr>
              <a:t>xls</a:t>
            </a:r>
            <a:r>
              <a:rPr lang="en-US" sz="2400" dirty="0">
                <a:latin typeface="Century Schoolbook" pitchFamily="18" charset="0"/>
              </a:rPr>
              <a:t>, .</a:t>
            </a:r>
            <a:r>
              <a:rPr lang="en-US" sz="2400" dirty="0" err="1" smtClean="0">
                <a:latin typeface="Century Schoolbook" pitchFamily="18" charset="0"/>
              </a:rPr>
              <a:t>xlsx</a:t>
            </a:r>
            <a:r>
              <a:rPr lang="en-US" sz="2400" dirty="0" smtClean="0">
                <a:latin typeface="Century Schoolbook" pitchFamily="18" charset="0"/>
              </a:rPr>
              <a:t>, .</a:t>
            </a:r>
            <a:r>
              <a:rPr lang="en-US" sz="2400" dirty="0" err="1">
                <a:latin typeface="Century Schoolbook" pitchFamily="18" charset="0"/>
              </a:rPr>
              <a:t>odt</a:t>
            </a:r>
            <a:r>
              <a:rPr lang="en-US" sz="2400" dirty="0">
                <a:latin typeface="Century Schoolbook" pitchFamily="18" charset="0"/>
              </a:rPr>
              <a:t>, </a:t>
            </a:r>
            <a:r>
              <a:rPr lang="ru-RU" sz="2400" dirty="0">
                <a:latin typeface="Century Schoolbook" pitchFamily="18" charset="0"/>
              </a:rPr>
              <a:t>.</a:t>
            </a:r>
            <a:r>
              <a:rPr lang="en-US" sz="2400" dirty="0" err="1" smtClean="0">
                <a:latin typeface="Century Schoolbook" pitchFamily="18" charset="0"/>
              </a:rPr>
              <a:t>ods</a:t>
            </a:r>
            <a:endParaRPr lang="ru-RU" sz="2400" dirty="0" smtClean="0">
              <a:latin typeface="Century Schoolbook" pitchFamily="18" charset="0"/>
            </a:endParaRPr>
          </a:p>
          <a:p>
            <a:pPr algn="just">
              <a:lnSpc>
                <a:spcPts val="3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"/>
            </a:pPr>
            <a:r>
              <a:rPr lang="ru-RU" sz="2400" dirty="0" smtClean="0">
                <a:latin typeface="Century Schoolbook" pitchFamily="18" charset="0"/>
              </a:rPr>
              <a:t>При размещении сканированных версий – сканирование с </a:t>
            </a:r>
            <a:r>
              <a:rPr lang="ru-RU" sz="2400" dirty="0">
                <a:latin typeface="Century Schoolbook" pitchFamily="18" charset="0"/>
              </a:rPr>
              <a:t>разрешением не менее 75 </a:t>
            </a:r>
            <a:r>
              <a:rPr lang="ru-RU" sz="2400" dirty="0" err="1">
                <a:latin typeface="Century Schoolbook" pitchFamily="18" charset="0"/>
              </a:rPr>
              <a:t>dpi</a:t>
            </a:r>
            <a:r>
              <a:rPr lang="ru-RU" sz="2400" dirty="0">
                <a:latin typeface="Century Schoolbook" pitchFamily="18" charset="0"/>
              </a:rPr>
              <a:t>.  </a:t>
            </a:r>
            <a:endParaRPr lang="ru-RU" sz="2400" dirty="0" smtClean="0">
              <a:latin typeface="Century Schoolbook" pitchFamily="18" charset="0"/>
            </a:endParaRPr>
          </a:p>
          <a:p>
            <a:pPr algn="just">
              <a:lnSpc>
                <a:spcPts val="3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"/>
            </a:pPr>
            <a:r>
              <a:rPr lang="ru-RU" sz="2400" dirty="0">
                <a:latin typeface="Century Schoolbook" pitchFamily="18" charset="0"/>
              </a:rPr>
              <a:t>Максимальный размер файла – </a:t>
            </a:r>
            <a:r>
              <a:rPr lang="ru-RU" sz="2400" dirty="0" smtClean="0">
                <a:latin typeface="Century Schoolbook" pitchFamily="18" charset="0"/>
              </a:rPr>
              <a:t>не больше 15 </a:t>
            </a:r>
            <a:r>
              <a:rPr lang="ru-RU" sz="2400" dirty="0">
                <a:latin typeface="Century Schoolbook" pitchFamily="18" charset="0"/>
              </a:rPr>
              <a:t>М</a:t>
            </a:r>
            <a:r>
              <a:rPr lang="ru-RU" sz="2400" dirty="0" smtClean="0">
                <a:latin typeface="Century Schoolbook" pitchFamily="18" charset="0"/>
              </a:rPr>
              <a:t>б. В противном случае – разбивать файл на части, размещать частями с понятными названиями. 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6980206" y="836712"/>
            <a:ext cx="1485673" cy="1265068"/>
            <a:chOff x="751768" y="3176782"/>
            <a:chExt cx="1485673" cy="1265068"/>
          </a:xfrm>
        </p:grpSpPr>
        <p:pic>
          <p:nvPicPr>
            <p:cNvPr id="5" name="Picture 4" descr="http://qronos.se/wp-content/uploads/2012/11/shutterstock_57749653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82201" flipH="1">
              <a:off x="751768" y="3176782"/>
              <a:ext cx="1485673" cy="1265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 rot="3810324">
              <a:off x="1303227" y="3650649"/>
              <a:ext cx="1113745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100" b="1" dirty="0" smtClean="0">
                  <a:solidFill>
                    <a:srgbClr val="C00000"/>
                  </a:solidFill>
                  <a:latin typeface="Century Schoolbook" panose="02040604050505020304" pitchFamily="18" charset="0"/>
                </a:rPr>
                <a:t>ОДОБРЕНО</a:t>
              </a:r>
              <a:endParaRPr lang="ru-RU" sz="1100" b="1" dirty="0">
                <a:solidFill>
                  <a:srgbClr val="C00000"/>
                </a:solidFill>
                <a:latin typeface="Century Schoolbook" panose="020406040505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508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Century Schoolbook" pitchFamily="18" charset="0"/>
              </a:rPr>
              <a:t>Желательно</a:t>
            </a:r>
            <a:endParaRPr lang="ru-RU" sz="3200" dirty="0">
              <a:latin typeface="Century Schoolbook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2763" y="980728"/>
            <a:ext cx="8280920" cy="5472608"/>
          </a:xfrm>
        </p:spPr>
        <p:txBody>
          <a:bodyPr>
            <a:normAutofit/>
          </a:bodyPr>
          <a:lstStyle/>
          <a:p>
            <a:pPr algn="just">
              <a:lnSpc>
                <a:spcPts val="3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"/>
            </a:pPr>
            <a:r>
              <a:rPr lang="ru-RU" sz="2400" dirty="0" smtClean="0">
                <a:latin typeface="Century Schoolbook" pitchFamily="18" charset="0"/>
              </a:rPr>
              <a:t> Издать </a:t>
            </a:r>
            <a:r>
              <a:rPr lang="ru-RU" sz="2400" dirty="0">
                <a:latin typeface="Century Schoolbook" pitchFamily="18" charset="0"/>
              </a:rPr>
              <a:t>приказ о сайте ОО. </a:t>
            </a:r>
            <a:endParaRPr lang="ru-RU" sz="2400" dirty="0" smtClean="0">
              <a:latin typeface="Century Schoolbook" pitchFamily="18" charset="0"/>
            </a:endParaRPr>
          </a:p>
          <a:p>
            <a:pPr algn="just">
              <a:lnSpc>
                <a:spcPts val="3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"/>
            </a:pPr>
            <a:r>
              <a:rPr lang="ru-RU" sz="2400" dirty="0" smtClean="0">
                <a:latin typeface="Century Schoolbook" pitchFamily="18" charset="0"/>
              </a:rPr>
              <a:t> В </a:t>
            </a:r>
            <a:r>
              <a:rPr lang="ru-RU" sz="2400" dirty="0">
                <a:latin typeface="Century Schoolbook" pitchFamily="18" charset="0"/>
              </a:rPr>
              <a:t>этом приказе </a:t>
            </a:r>
            <a:r>
              <a:rPr lang="ru-RU" sz="2400" dirty="0" smtClean="0">
                <a:latin typeface="Century Schoolbook" pitchFamily="18" charset="0"/>
              </a:rPr>
              <a:t>предусмотреть </a:t>
            </a:r>
            <a:r>
              <a:rPr lang="ru-RU" sz="2400" dirty="0">
                <a:latin typeface="Century Schoolbook" pitchFamily="18" charset="0"/>
              </a:rPr>
              <a:t>ответственность отдельных сотрудников за наполнение сайта, за размещение информации и ее своевременное обновление. </a:t>
            </a:r>
            <a:endParaRPr lang="ru-RU" sz="2400" dirty="0" smtClean="0">
              <a:latin typeface="Century Schoolbook" pitchFamily="18" charset="0"/>
            </a:endParaRPr>
          </a:p>
          <a:p>
            <a:pPr algn="just">
              <a:lnSpc>
                <a:spcPts val="3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"/>
            </a:pPr>
            <a:r>
              <a:rPr lang="ru-RU" sz="2400" dirty="0" smtClean="0">
                <a:latin typeface="Century Schoolbook" pitchFamily="18" charset="0"/>
              </a:rPr>
              <a:t> Важно регламентировать </a:t>
            </a:r>
            <a:r>
              <a:rPr lang="ru-RU" sz="2400" dirty="0">
                <a:latin typeface="Century Schoolbook" pitchFamily="18" charset="0"/>
              </a:rPr>
              <a:t>перечень документов, обязательных для размещения на сайте в конкретной образовательной организации (речь идет о локальных актах). </a:t>
            </a:r>
            <a:endParaRPr lang="ru-RU" sz="2400" dirty="0" smtClean="0">
              <a:latin typeface="Century Schoolbook" pitchFamily="18" charset="0"/>
            </a:endParaRPr>
          </a:p>
          <a:p>
            <a:pPr algn="just">
              <a:lnSpc>
                <a:spcPts val="3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"/>
            </a:pPr>
            <a:r>
              <a:rPr lang="ru-RU" sz="2400" dirty="0" smtClean="0">
                <a:latin typeface="Century Schoolbook" pitchFamily="18" charset="0"/>
              </a:rPr>
              <a:t> Нужно </a:t>
            </a:r>
            <a:r>
              <a:rPr lang="ru-RU" sz="2400" dirty="0">
                <a:latin typeface="Century Schoolbook" pitchFamily="18" charset="0"/>
              </a:rPr>
              <a:t>помнить, что все вносимые в документы обновления должны быть отражены на сайте в течение 10 дней с момента их принятия.</a:t>
            </a:r>
            <a:endParaRPr lang="ru-RU" sz="2400" dirty="0" smtClean="0">
              <a:latin typeface="Century Schoolbook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7339999" y="260648"/>
            <a:ext cx="1485673" cy="1265068"/>
            <a:chOff x="751768" y="3176782"/>
            <a:chExt cx="1485673" cy="1265068"/>
          </a:xfrm>
        </p:grpSpPr>
        <p:pic>
          <p:nvPicPr>
            <p:cNvPr id="5" name="Picture 4" descr="http://qronos.se/wp-content/uploads/2012/11/shutterstock_57749653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82201" flipH="1">
              <a:off x="751768" y="3176782"/>
              <a:ext cx="1485673" cy="1265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 rot="3810324">
              <a:off x="1303227" y="3650649"/>
              <a:ext cx="1113745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100" b="1" dirty="0" smtClean="0">
                  <a:solidFill>
                    <a:srgbClr val="C00000"/>
                  </a:solidFill>
                  <a:latin typeface="Century Schoolbook" panose="02040604050505020304" pitchFamily="18" charset="0"/>
                </a:rPr>
                <a:t>ОДОБРЕНО</a:t>
              </a:r>
              <a:endParaRPr lang="ru-RU" sz="1100" b="1" dirty="0">
                <a:solidFill>
                  <a:srgbClr val="C00000"/>
                </a:solidFill>
                <a:latin typeface="Century Schoolbook" panose="020406040505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083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Century Schoolbook" pitchFamily="18" charset="0"/>
              </a:rPr>
              <a:t>Сайт НСОКО</a:t>
            </a:r>
            <a:endParaRPr lang="ru-RU" sz="3200" dirty="0">
              <a:latin typeface="Century Schoolbook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280920" cy="4608512"/>
          </a:xfrm>
        </p:spPr>
        <p:txBody>
          <a:bodyPr>
            <a:normAutofit/>
          </a:bodyPr>
          <a:lstStyle/>
          <a:p>
            <a:pPr marL="0" indent="0" algn="ctr">
              <a:lnSpc>
                <a:spcPts val="3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mtClean="0">
                <a:latin typeface="Century Schoolbook" pitchFamily="18" charset="0"/>
                <a:hlinkClick r:id="rId2"/>
              </a:rPr>
              <a:t>nsoko.rcokoit.ru  </a:t>
            </a:r>
            <a:endParaRPr lang="ru-RU" dirty="0" smtClean="0">
              <a:latin typeface="Century Schoolbook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7339999" y="260648"/>
            <a:ext cx="1485673" cy="1265068"/>
            <a:chOff x="751768" y="3176782"/>
            <a:chExt cx="1485673" cy="1265068"/>
          </a:xfrm>
        </p:grpSpPr>
        <p:pic>
          <p:nvPicPr>
            <p:cNvPr id="5" name="Picture 4" descr="http://qronos.se/wp-content/uploads/2012/11/shutterstock_57749653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82201" flipH="1">
              <a:off x="751768" y="3176782"/>
              <a:ext cx="1485673" cy="1265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 rot="3810324">
              <a:off x="1303227" y="3650649"/>
              <a:ext cx="1113745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100" b="1" dirty="0" smtClean="0">
                  <a:solidFill>
                    <a:srgbClr val="C00000"/>
                  </a:solidFill>
                  <a:latin typeface="Century Schoolbook" panose="02040604050505020304" pitchFamily="18" charset="0"/>
                </a:rPr>
                <a:t>ОДОБРЕНО</a:t>
              </a:r>
              <a:endParaRPr lang="ru-RU" sz="1100" b="1" dirty="0">
                <a:solidFill>
                  <a:srgbClr val="C00000"/>
                </a:solidFill>
                <a:latin typeface="Century Schoolbook" panose="020406040505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080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8640"/>
            <a:ext cx="8064896" cy="6336704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ts val="3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Century Schoolbook" pitchFamily="18" charset="0"/>
              </a:rPr>
              <a:t> </a:t>
            </a:r>
            <a:r>
              <a:rPr lang="ru-RU" sz="8000" dirty="0" smtClean="0">
                <a:latin typeface="Century Schoolbook" pitchFamily="18" charset="0"/>
              </a:rPr>
              <a:t>Обязательная структура раздела </a:t>
            </a:r>
            <a:r>
              <a:rPr lang="ru-RU" sz="8000" i="1" dirty="0">
                <a:latin typeface="Century Schoolbook" pitchFamily="18" charset="0"/>
              </a:rPr>
              <a:t>«Сведения об образовательной организации</a:t>
            </a:r>
            <a:r>
              <a:rPr lang="ru-RU" sz="8000" i="1" dirty="0" smtClean="0">
                <a:latin typeface="Century Schoolbook" pitchFamily="18" charset="0"/>
              </a:rPr>
              <a:t>»</a:t>
            </a:r>
            <a:r>
              <a:rPr lang="ru-RU" sz="8000" dirty="0" smtClean="0">
                <a:latin typeface="Century Schoolbook" pitchFamily="18" charset="0"/>
              </a:rPr>
              <a:t>: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None/>
            </a:pPr>
            <a:endParaRPr lang="ru-RU" sz="8000" dirty="0" smtClean="0">
              <a:latin typeface="Century Schoolbook" pitchFamily="18" charset="0"/>
            </a:endParaRPr>
          </a:p>
          <a:p>
            <a:pPr marL="1163638" indent="-355600" algn="just">
              <a:lnSpc>
                <a:spcPts val="3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"/>
            </a:pPr>
            <a:r>
              <a:rPr lang="ru-RU" sz="8000" dirty="0" smtClean="0">
                <a:latin typeface="Century Schoolbook" pitchFamily="18" charset="0"/>
              </a:rPr>
              <a:t>«Основные сведения»</a:t>
            </a:r>
          </a:p>
          <a:p>
            <a:pPr marL="1163638" indent="-355600" algn="just">
              <a:lnSpc>
                <a:spcPts val="3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"/>
            </a:pPr>
            <a:r>
              <a:rPr lang="ru-RU" sz="8000" dirty="0" smtClean="0">
                <a:latin typeface="Century Schoolbook" pitchFamily="18" charset="0"/>
              </a:rPr>
              <a:t>«Структура и органы управления ОО»</a:t>
            </a:r>
          </a:p>
          <a:p>
            <a:pPr marL="1163638" indent="-355600" algn="just">
              <a:lnSpc>
                <a:spcPts val="3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"/>
            </a:pPr>
            <a:r>
              <a:rPr lang="ru-RU" sz="8000" dirty="0" smtClean="0">
                <a:latin typeface="Century Schoolbook" pitchFamily="18" charset="0"/>
              </a:rPr>
              <a:t>«Документы»</a:t>
            </a:r>
          </a:p>
          <a:p>
            <a:pPr marL="1163638" indent="-355600" algn="just">
              <a:lnSpc>
                <a:spcPts val="3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"/>
            </a:pPr>
            <a:r>
              <a:rPr lang="ru-RU" sz="8000" dirty="0" smtClean="0">
                <a:latin typeface="Century Schoolbook" pitchFamily="18" charset="0"/>
              </a:rPr>
              <a:t>«Образование»</a:t>
            </a:r>
          </a:p>
          <a:p>
            <a:pPr marL="1163638" indent="-355600" algn="just">
              <a:lnSpc>
                <a:spcPts val="3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"/>
            </a:pPr>
            <a:r>
              <a:rPr lang="ru-RU" sz="8000" dirty="0" smtClean="0">
                <a:latin typeface="Century Schoolbook" pitchFamily="18" charset="0"/>
              </a:rPr>
              <a:t>«Образовательные стандарты»</a:t>
            </a:r>
          </a:p>
          <a:p>
            <a:pPr marL="1163638" indent="-355600" algn="just">
              <a:lnSpc>
                <a:spcPts val="3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"/>
            </a:pPr>
            <a:r>
              <a:rPr lang="ru-RU" sz="8000" dirty="0" smtClean="0">
                <a:latin typeface="Century Schoolbook" pitchFamily="18" charset="0"/>
              </a:rPr>
              <a:t>«Руководство и педагогический состав»</a:t>
            </a:r>
          </a:p>
          <a:p>
            <a:pPr marL="1163638" indent="-355600" algn="just">
              <a:lnSpc>
                <a:spcPts val="3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"/>
            </a:pPr>
            <a:r>
              <a:rPr lang="ru-RU" sz="8000" dirty="0" smtClean="0">
                <a:latin typeface="Century Schoolbook" pitchFamily="18" charset="0"/>
              </a:rPr>
              <a:t>«МТО и </a:t>
            </a:r>
            <a:r>
              <a:rPr lang="ru-RU" sz="8000" dirty="0">
                <a:latin typeface="Century Schoolbook" pitchFamily="18" charset="0"/>
              </a:rPr>
              <a:t>оснащенность образовательного процесса</a:t>
            </a:r>
            <a:r>
              <a:rPr lang="ru-RU" sz="8000" dirty="0" smtClean="0">
                <a:latin typeface="Century Schoolbook" pitchFamily="18" charset="0"/>
              </a:rPr>
              <a:t>»</a:t>
            </a:r>
          </a:p>
          <a:p>
            <a:pPr marL="1163638" indent="-355600" algn="just">
              <a:lnSpc>
                <a:spcPts val="3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"/>
            </a:pPr>
            <a:r>
              <a:rPr lang="ru-RU" sz="8000" dirty="0">
                <a:latin typeface="Century Schoolbook" pitchFamily="18" charset="0"/>
              </a:rPr>
              <a:t>«Стипендии и иные виды материальной поддержки</a:t>
            </a:r>
            <a:r>
              <a:rPr lang="ru-RU" sz="8000" dirty="0" smtClean="0">
                <a:latin typeface="Century Schoolbook" pitchFamily="18" charset="0"/>
              </a:rPr>
              <a:t>»</a:t>
            </a:r>
          </a:p>
          <a:p>
            <a:pPr marL="1163638" indent="-355600" algn="just">
              <a:lnSpc>
                <a:spcPts val="3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"/>
            </a:pPr>
            <a:r>
              <a:rPr lang="ru-RU" sz="8000" dirty="0">
                <a:latin typeface="Century Schoolbook" pitchFamily="18" charset="0"/>
              </a:rPr>
              <a:t>«Платные образовательные услуги</a:t>
            </a:r>
            <a:r>
              <a:rPr lang="ru-RU" sz="8000" dirty="0" smtClean="0">
                <a:latin typeface="Century Schoolbook" pitchFamily="18" charset="0"/>
              </a:rPr>
              <a:t>»</a:t>
            </a:r>
          </a:p>
          <a:p>
            <a:pPr marL="1163638" indent="-355600" algn="just">
              <a:lnSpc>
                <a:spcPts val="3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"/>
            </a:pPr>
            <a:r>
              <a:rPr lang="ru-RU" sz="8000" dirty="0">
                <a:latin typeface="Century Schoolbook" pitchFamily="18" charset="0"/>
              </a:rPr>
              <a:t>«Финансово-хозяйственная деятельность</a:t>
            </a:r>
            <a:r>
              <a:rPr lang="ru-RU" sz="8000" dirty="0" smtClean="0">
                <a:latin typeface="Century Schoolbook" pitchFamily="18" charset="0"/>
              </a:rPr>
              <a:t>»</a:t>
            </a:r>
          </a:p>
          <a:p>
            <a:pPr marL="1163638" indent="-355600" algn="just">
              <a:lnSpc>
                <a:spcPts val="3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"/>
            </a:pPr>
            <a:r>
              <a:rPr lang="ru-RU" sz="8000" dirty="0" smtClean="0">
                <a:latin typeface="Century Schoolbook" pitchFamily="18" charset="0"/>
              </a:rPr>
              <a:t>«Вакантные места для приема (перевода)»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ru-RU" sz="2800" dirty="0" smtClean="0">
              <a:latin typeface="Century Schoolbook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7020272" y="723772"/>
            <a:ext cx="1485673" cy="1265068"/>
            <a:chOff x="751768" y="3176782"/>
            <a:chExt cx="1485673" cy="1265068"/>
          </a:xfrm>
        </p:grpSpPr>
        <p:pic>
          <p:nvPicPr>
            <p:cNvPr id="6" name="Picture 4" descr="http://qronos.se/wp-content/uploads/2012/11/shutterstock_57749653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82201" flipH="1">
              <a:off x="751768" y="3176782"/>
              <a:ext cx="1485673" cy="1265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 rot="3810324">
              <a:off x="1303227" y="3650649"/>
              <a:ext cx="1113745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100" b="1" dirty="0" smtClean="0">
                  <a:solidFill>
                    <a:srgbClr val="C00000"/>
                  </a:solidFill>
                  <a:latin typeface="Century Schoolbook" panose="02040604050505020304" pitchFamily="18" charset="0"/>
                </a:rPr>
                <a:t>ОДОБРЕНО</a:t>
              </a:r>
              <a:endParaRPr lang="ru-RU" sz="1100" b="1" dirty="0">
                <a:solidFill>
                  <a:srgbClr val="C00000"/>
                </a:solidFill>
                <a:latin typeface="Century Schoolbook" panose="020406040505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629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88640"/>
            <a:ext cx="6480720" cy="5976664"/>
          </a:xfrm>
        </p:spPr>
        <p:txBody>
          <a:bodyPr>
            <a:normAutofit/>
          </a:bodyPr>
          <a:lstStyle/>
          <a:p>
            <a:pPr marL="0" indent="0" algn="ctr">
              <a:lnSpc>
                <a:spcPts val="3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Century Schoolbook" pitchFamily="18" charset="0"/>
              </a:rPr>
              <a:t> </a:t>
            </a:r>
            <a:r>
              <a:rPr lang="ru-RU" sz="2800" dirty="0" smtClean="0">
                <a:latin typeface="Century Schoolbook" pitchFamily="18" charset="0"/>
              </a:rPr>
              <a:t>Подраздел </a:t>
            </a:r>
            <a:r>
              <a:rPr lang="ru-RU" sz="2800" dirty="0">
                <a:latin typeface="Century Schoolbook" pitchFamily="18" charset="0"/>
              </a:rPr>
              <a:t>«Основные сведения</a:t>
            </a:r>
            <a:r>
              <a:rPr lang="ru-RU" sz="2800" dirty="0" smtClean="0">
                <a:latin typeface="Century Schoolbook" pitchFamily="18" charset="0"/>
              </a:rPr>
              <a:t>»: </a:t>
            </a:r>
            <a:endParaRPr lang="ru-RU" sz="2800" dirty="0">
              <a:latin typeface="Century Schoolbook" pitchFamily="18" charset="0"/>
            </a:endParaRP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None/>
            </a:pPr>
            <a:endParaRPr lang="ru-RU" sz="2800" dirty="0"/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None/>
            </a:pPr>
            <a:endParaRPr lang="ru-RU" sz="2800" dirty="0" smtClean="0"/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None/>
            </a:pPr>
            <a:endParaRPr lang="ru-RU" sz="2800" dirty="0" smtClean="0"/>
          </a:p>
          <a:p>
            <a:pPr algn="just">
              <a:lnSpc>
                <a:spcPts val="3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"/>
            </a:pPr>
            <a:r>
              <a:rPr lang="ru-RU" sz="2000" dirty="0" smtClean="0">
                <a:latin typeface="Century Schoolbook" panose="02040604050505020304" pitchFamily="18" charset="0"/>
              </a:rPr>
              <a:t> о </a:t>
            </a:r>
            <a:r>
              <a:rPr lang="ru-RU" sz="2000" dirty="0">
                <a:latin typeface="Century Schoolbook" panose="02040604050505020304" pitchFamily="18" charset="0"/>
              </a:rPr>
              <a:t>дате создания </a:t>
            </a:r>
            <a:r>
              <a:rPr lang="ru-RU" sz="2000" dirty="0" smtClean="0">
                <a:latin typeface="Century Schoolbook" panose="02040604050505020304" pitchFamily="18" charset="0"/>
              </a:rPr>
              <a:t>ОО, </a:t>
            </a:r>
          </a:p>
          <a:p>
            <a:pPr algn="just">
              <a:lnSpc>
                <a:spcPts val="3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"/>
            </a:pPr>
            <a:r>
              <a:rPr lang="ru-RU" sz="2000" dirty="0" smtClean="0">
                <a:latin typeface="Century Schoolbook" panose="02040604050505020304" pitchFamily="18" charset="0"/>
              </a:rPr>
              <a:t> об </a:t>
            </a:r>
            <a:r>
              <a:rPr lang="ru-RU" sz="2000" dirty="0">
                <a:latin typeface="Century Schoolbook" panose="02040604050505020304" pitchFamily="18" charset="0"/>
              </a:rPr>
              <a:t>учредителе (учредителях</a:t>
            </a:r>
            <a:r>
              <a:rPr lang="ru-RU" sz="2000" dirty="0" smtClean="0">
                <a:latin typeface="Century Schoolbook" panose="02040604050505020304" pitchFamily="18" charset="0"/>
              </a:rPr>
              <a:t>), </a:t>
            </a:r>
          </a:p>
          <a:p>
            <a:pPr algn="just">
              <a:lnSpc>
                <a:spcPts val="3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"/>
            </a:pPr>
            <a:r>
              <a:rPr lang="ru-RU" sz="2000" dirty="0" smtClean="0">
                <a:latin typeface="Century Schoolbook" panose="02040604050505020304" pitchFamily="18" charset="0"/>
              </a:rPr>
              <a:t> о </a:t>
            </a:r>
            <a:r>
              <a:rPr lang="ru-RU" sz="2000" dirty="0">
                <a:latin typeface="Century Schoolbook" panose="02040604050505020304" pitchFamily="18" charset="0"/>
              </a:rPr>
              <a:t>месте нахождения </a:t>
            </a:r>
            <a:r>
              <a:rPr lang="ru-RU" sz="2000" dirty="0" smtClean="0">
                <a:latin typeface="Century Schoolbook" panose="02040604050505020304" pitchFamily="18" charset="0"/>
              </a:rPr>
              <a:t>ОО </a:t>
            </a:r>
            <a:r>
              <a:rPr lang="ru-RU" sz="2000" dirty="0">
                <a:latin typeface="Century Schoolbook" panose="02040604050505020304" pitchFamily="18" charset="0"/>
              </a:rPr>
              <a:t>и ее филиалов (при наличии), </a:t>
            </a:r>
            <a:endParaRPr lang="ru-RU" sz="2000" dirty="0" smtClean="0">
              <a:latin typeface="Century Schoolbook" panose="02040604050505020304" pitchFamily="18" charset="0"/>
            </a:endParaRPr>
          </a:p>
          <a:p>
            <a:pPr algn="just">
              <a:lnSpc>
                <a:spcPts val="3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"/>
            </a:pPr>
            <a:r>
              <a:rPr lang="ru-RU" sz="2000" dirty="0" smtClean="0">
                <a:latin typeface="Century Schoolbook" panose="02040604050505020304" pitchFamily="18" charset="0"/>
              </a:rPr>
              <a:t> о режиме</a:t>
            </a:r>
            <a:r>
              <a:rPr lang="ru-RU" sz="2000" dirty="0">
                <a:latin typeface="Century Schoolbook" panose="02040604050505020304" pitchFamily="18" charset="0"/>
              </a:rPr>
              <a:t>, графике работы, контактных телефонах и об адресах электронной почты.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ru-RU" sz="2800" dirty="0" smtClean="0">
              <a:latin typeface="Century Schoolbook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7156657" y="692696"/>
            <a:ext cx="1485673" cy="1265068"/>
            <a:chOff x="751768" y="3176782"/>
            <a:chExt cx="1485673" cy="1265068"/>
          </a:xfrm>
        </p:grpSpPr>
        <p:pic>
          <p:nvPicPr>
            <p:cNvPr id="6" name="Picture 4" descr="http://qronos.se/wp-content/uploads/2012/11/shutterstock_57749653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82201" flipH="1">
              <a:off x="751768" y="3176782"/>
              <a:ext cx="1485673" cy="1265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 rot="3810324">
              <a:off x="1303227" y="3650649"/>
              <a:ext cx="1113745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100" b="1" dirty="0" smtClean="0">
                  <a:solidFill>
                    <a:srgbClr val="C00000"/>
                  </a:solidFill>
                  <a:latin typeface="Century Schoolbook" panose="02040604050505020304" pitchFamily="18" charset="0"/>
                </a:rPr>
                <a:t>ОДОБРЕНО</a:t>
              </a:r>
              <a:endParaRPr lang="ru-RU" sz="1100" b="1" dirty="0">
                <a:solidFill>
                  <a:srgbClr val="C00000"/>
                </a:solidFill>
                <a:latin typeface="Century Schoolbook" panose="020406040505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041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8640"/>
            <a:ext cx="8064896" cy="1224136"/>
          </a:xfrm>
        </p:spPr>
        <p:txBody>
          <a:bodyPr>
            <a:normAutofit/>
          </a:bodyPr>
          <a:lstStyle/>
          <a:p>
            <a:pPr marL="0" indent="0" algn="ctr">
              <a:lnSpc>
                <a:spcPts val="3000"/>
              </a:lnSpc>
              <a:spcBef>
                <a:spcPts val="0"/>
              </a:spcBef>
              <a:buNone/>
            </a:pPr>
            <a:r>
              <a:rPr lang="ru-RU" sz="7400" dirty="0" smtClean="0">
                <a:latin typeface="Century Schoolbook" pitchFamily="18" charset="0"/>
              </a:rPr>
              <a:t> </a:t>
            </a:r>
            <a:r>
              <a:rPr lang="ru-RU" sz="2800" dirty="0" smtClean="0">
                <a:latin typeface="Century Schoolbook" pitchFamily="18" charset="0"/>
              </a:rPr>
              <a:t>Подраздел «</a:t>
            </a:r>
            <a:r>
              <a:rPr lang="ru-RU" sz="2800" dirty="0">
                <a:latin typeface="Century Schoolbook" pitchFamily="18" charset="0"/>
              </a:rPr>
              <a:t>Структура и органы управления образовательной </a:t>
            </a:r>
            <a:r>
              <a:rPr lang="ru-RU" sz="2800" dirty="0" smtClean="0">
                <a:latin typeface="Century Schoolbook" pitchFamily="18" charset="0"/>
              </a:rPr>
              <a:t>организацией»: </a:t>
            </a:r>
            <a:endParaRPr lang="ru-RU" sz="2800" dirty="0">
              <a:latin typeface="Century Schoolbook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7524328" y="867788"/>
            <a:ext cx="1485673" cy="1265068"/>
            <a:chOff x="751768" y="3176782"/>
            <a:chExt cx="1485673" cy="1265068"/>
          </a:xfrm>
        </p:grpSpPr>
        <p:pic>
          <p:nvPicPr>
            <p:cNvPr id="6" name="Picture 4" descr="http://qronos.se/wp-content/uploads/2012/11/shutterstock_57749653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82201" flipH="1">
              <a:off x="751768" y="3176782"/>
              <a:ext cx="1485673" cy="1265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 rot="3810324">
              <a:off x="1303227" y="3650649"/>
              <a:ext cx="1113745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100" b="1" dirty="0" smtClean="0">
                  <a:solidFill>
                    <a:srgbClr val="C00000"/>
                  </a:solidFill>
                  <a:latin typeface="Century Schoolbook" panose="02040604050505020304" pitchFamily="18" charset="0"/>
                </a:rPr>
                <a:t>ОДОБРЕНО</a:t>
              </a:r>
              <a:endParaRPr lang="ru-RU" sz="1100" b="1" dirty="0">
                <a:solidFill>
                  <a:srgbClr val="C00000"/>
                </a:solidFill>
                <a:latin typeface="Century Schoolbook" panose="02040604050505020304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83568" y="1412776"/>
            <a:ext cx="691276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ts val="3000"/>
              </a:lnSpc>
              <a:spcAft>
                <a:spcPts val="1200"/>
              </a:spcAft>
              <a:buFont typeface="Wingdings" panose="05000000000000000000" pitchFamily="2" charset="2"/>
              <a:buChar char="$"/>
            </a:pPr>
            <a:r>
              <a:rPr lang="ru-RU" sz="2000" dirty="0" smtClean="0">
                <a:latin typeface="Century Schoolbook" panose="02040604050505020304" pitchFamily="18" charset="0"/>
              </a:rPr>
              <a:t> о </a:t>
            </a:r>
            <a:r>
              <a:rPr lang="ru-RU" sz="2000" dirty="0">
                <a:latin typeface="Century Schoolbook" panose="02040604050505020304" pitchFamily="18" charset="0"/>
              </a:rPr>
              <a:t>наименовании структурных подразделений (органов управления), </a:t>
            </a:r>
          </a:p>
          <a:p>
            <a:pPr algn="just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$"/>
            </a:pPr>
            <a:r>
              <a:rPr lang="ru-RU" sz="2000" dirty="0" smtClean="0">
                <a:latin typeface="Century Schoolbook" panose="02040604050505020304" pitchFamily="18" charset="0"/>
              </a:rPr>
              <a:t> о руководителях </a:t>
            </a:r>
            <a:r>
              <a:rPr lang="ru-RU" sz="2000" dirty="0">
                <a:latin typeface="Century Schoolbook" panose="02040604050505020304" pitchFamily="18" charset="0"/>
              </a:rPr>
              <a:t>структурных подразделений, </a:t>
            </a:r>
          </a:p>
          <a:p>
            <a:pPr algn="just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$"/>
            </a:pPr>
            <a:r>
              <a:rPr lang="ru-RU" sz="2000" dirty="0" smtClean="0">
                <a:latin typeface="Century Schoolbook" panose="02040604050505020304" pitchFamily="18" charset="0"/>
              </a:rPr>
              <a:t> о местах </a:t>
            </a:r>
            <a:r>
              <a:rPr lang="ru-RU" sz="2000" dirty="0">
                <a:latin typeface="Century Schoolbook" panose="02040604050505020304" pitchFamily="18" charset="0"/>
              </a:rPr>
              <a:t>нахождения структурных подразделений, </a:t>
            </a:r>
          </a:p>
          <a:p>
            <a:pPr algn="just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$"/>
            </a:pPr>
            <a:r>
              <a:rPr lang="ru-RU" sz="2000" dirty="0" smtClean="0">
                <a:latin typeface="Century Schoolbook" panose="02040604050505020304" pitchFamily="18" charset="0"/>
              </a:rPr>
              <a:t> об адресах </a:t>
            </a:r>
            <a:r>
              <a:rPr lang="ru-RU" sz="2000" dirty="0">
                <a:latin typeface="Century Schoolbook" panose="02040604050505020304" pitchFamily="18" charset="0"/>
              </a:rPr>
              <a:t>официальных </a:t>
            </a:r>
            <a:r>
              <a:rPr lang="ru-RU" sz="2000" dirty="0" smtClean="0">
                <a:latin typeface="Century Schoolbook" panose="02040604050505020304" pitchFamily="18" charset="0"/>
              </a:rPr>
              <a:t>сайтов и электронной почты </a:t>
            </a:r>
            <a:r>
              <a:rPr lang="ru-RU" sz="2000" dirty="0">
                <a:latin typeface="Century Schoolbook" panose="02040604050505020304" pitchFamily="18" charset="0"/>
              </a:rPr>
              <a:t>структурных подразделений (при наличии), </a:t>
            </a:r>
          </a:p>
          <a:p>
            <a:pPr algn="just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$"/>
            </a:pPr>
            <a:r>
              <a:rPr lang="ru-RU" sz="2000" dirty="0" smtClean="0">
                <a:latin typeface="Century Schoolbook" panose="02040604050505020304" pitchFamily="18" charset="0"/>
              </a:rPr>
              <a:t> сведения </a:t>
            </a:r>
            <a:r>
              <a:rPr lang="ru-RU" sz="2000" dirty="0">
                <a:latin typeface="Century Schoolbook" panose="02040604050505020304" pitchFamily="18" charset="0"/>
              </a:rPr>
              <a:t>о наличии положений о структурных подразделениях (об органах управления) с приложением копий указанных положений (при их наличии).</a:t>
            </a:r>
          </a:p>
        </p:txBody>
      </p:sp>
    </p:spTree>
    <p:extLst>
      <p:ext uri="{BB962C8B-B14F-4D97-AF65-F5344CB8AC3E}">
        <p14:creationId xmlns:p14="http://schemas.microsoft.com/office/powerpoint/2010/main" val="251106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8640"/>
            <a:ext cx="8064896" cy="576064"/>
          </a:xfrm>
        </p:spPr>
        <p:txBody>
          <a:bodyPr>
            <a:normAutofit/>
          </a:bodyPr>
          <a:lstStyle/>
          <a:p>
            <a:pPr marL="0" indent="0" algn="ctr">
              <a:lnSpc>
                <a:spcPts val="3000"/>
              </a:lnSpc>
              <a:spcBef>
                <a:spcPts val="0"/>
              </a:spcBef>
              <a:buNone/>
            </a:pPr>
            <a:r>
              <a:rPr lang="ru-RU" sz="7400" dirty="0" smtClean="0">
                <a:latin typeface="Century Schoolbook" pitchFamily="18" charset="0"/>
              </a:rPr>
              <a:t> </a:t>
            </a:r>
            <a:r>
              <a:rPr lang="ru-RU" sz="2800" dirty="0" smtClean="0">
                <a:latin typeface="Century Schoolbook" pitchFamily="18" charset="0"/>
              </a:rPr>
              <a:t>Подраздел «Документы» </a:t>
            </a:r>
            <a:endParaRPr lang="ru-RU" sz="2800" dirty="0">
              <a:latin typeface="Century Schoolbook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7380312" y="476672"/>
            <a:ext cx="1485673" cy="1265068"/>
            <a:chOff x="751768" y="3176782"/>
            <a:chExt cx="1485673" cy="1265068"/>
          </a:xfrm>
        </p:grpSpPr>
        <p:pic>
          <p:nvPicPr>
            <p:cNvPr id="6" name="Picture 4" descr="http://qronos.se/wp-content/uploads/2012/11/shutterstock_57749653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82201" flipH="1">
              <a:off x="751768" y="3176782"/>
              <a:ext cx="1485673" cy="1265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 rot="3810324">
              <a:off x="1303227" y="3650649"/>
              <a:ext cx="1113745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100" b="1" dirty="0" smtClean="0">
                  <a:solidFill>
                    <a:srgbClr val="C00000"/>
                  </a:solidFill>
                  <a:latin typeface="Century Schoolbook" panose="02040604050505020304" pitchFamily="18" charset="0"/>
                </a:rPr>
                <a:t>ОДОБРЕНО</a:t>
              </a:r>
              <a:endParaRPr lang="ru-RU" sz="1100" b="1" dirty="0">
                <a:solidFill>
                  <a:srgbClr val="C00000"/>
                </a:solidFill>
                <a:latin typeface="Century Schoolbook" panose="02040604050505020304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67544" y="1255107"/>
            <a:ext cx="7344816" cy="4437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4500" algn="just">
              <a:lnSpc>
                <a:spcPts val="3000"/>
              </a:lnSpc>
              <a:spcAft>
                <a:spcPts val="1200"/>
              </a:spcAft>
            </a:pPr>
            <a:r>
              <a:rPr lang="ru-RU" sz="2000" dirty="0" smtClean="0">
                <a:latin typeface="Century Schoolbook" panose="02040604050505020304" pitchFamily="18" charset="0"/>
              </a:rPr>
              <a:t>В </a:t>
            </a:r>
            <a:r>
              <a:rPr lang="ru-RU" sz="2000" dirty="0">
                <a:latin typeface="Century Schoolbook" panose="02040604050505020304" pitchFamily="18" charset="0"/>
              </a:rPr>
              <a:t>виде копий: </a:t>
            </a:r>
            <a:endParaRPr lang="ru-RU" sz="2000" dirty="0" smtClean="0">
              <a:latin typeface="Century Schoolbook" panose="02040604050505020304" pitchFamily="18" charset="0"/>
            </a:endParaRPr>
          </a:p>
          <a:p>
            <a:pPr indent="444500" algn="just">
              <a:lnSpc>
                <a:spcPts val="3000"/>
              </a:lnSpc>
              <a:spcAft>
                <a:spcPts val="1200"/>
              </a:spcAft>
            </a:pPr>
            <a:r>
              <a:rPr lang="ru-RU" sz="2000" dirty="0" smtClean="0">
                <a:latin typeface="Century Schoolbook" panose="02040604050505020304" pitchFamily="18" charset="0"/>
              </a:rPr>
              <a:t>устав, лицензия (</a:t>
            </a:r>
            <a:r>
              <a:rPr lang="ru-RU" sz="2000" dirty="0">
                <a:latin typeface="Century Schoolbook" panose="02040604050505020304" pitchFamily="18" charset="0"/>
              </a:rPr>
              <a:t>с приложениями</a:t>
            </a:r>
            <a:r>
              <a:rPr lang="ru-RU" sz="2000" dirty="0" smtClean="0">
                <a:latin typeface="Century Schoolbook" panose="02040604050505020304" pitchFamily="18" charset="0"/>
              </a:rPr>
              <a:t>), свидетельство </a:t>
            </a:r>
            <a:r>
              <a:rPr lang="ru-RU" sz="2000" dirty="0">
                <a:latin typeface="Century Schoolbook" panose="02040604050505020304" pitchFamily="18" charset="0"/>
              </a:rPr>
              <a:t>о государственной аккредитации (с приложениями</a:t>
            </a:r>
            <a:r>
              <a:rPr lang="ru-RU" sz="2000" dirty="0" smtClean="0">
                <a:latin typeface="Century Schoolbook" panose="02040604050505020304" pitchFamily="18" charset="0"/>
              </a:rPr>
              <a:t>), план </a:t>
            </a:r>
            <a:r>
              <a:rPr lang="ru-RU" sz="2000" dirty="0">
                <a:latin typeface="Century Schoolbook" panose="02040604050505020304" pitchFamily="18" charset="0"/>
              </a:rPr>
              <a:t>финансово-хозяйственной </a:t>
            </a:r>
            <a:r>
              <a:rPr lang="ru-RU" sz="2000" dirty="0" smtClean="0">
                <a:latin typeface="Century Schoolbook" panose="02040604050505020304" pitchFamily="18" charset="0"/>
              </a:rPr>
              <a:t>деятельности, </a:t>
            </a:r>
            <a:r>
              <a:rPr lang="ru-RU" sz="2000" dirty="0">
                <a:latin typeface="Century Schoolbook" panose="02040604050505020304" pitchFamily="18" charset="0"/>
              </a:rPr>
              <a:t>утвержденный в установленном законодательством </a:t>
            </a:r>
            <a:r>
              <a:rPr lang="ru-RU" sz="2000" dirty="0" smtClean="0">
                <a:latin typeface="Century Schoolbook" panose="02040604050505020304" pitchFamily="18" charset="0"/>
              </a:rPr>
              <a:t>РФ порядке</a:t>
            </a:r>
            <a:r>
              <a:rPr lang="ru-RU" sz="2000" dirty="0">
                <a:latin typeface="Century Schoolbook" panose="02040604050505020304" pitchFamily="18" charset="0"/>
              </a:rPr>
              <a:t>, или бюджетные сметы образовательной </a:t>
            </a:r>
            <a:r>
              <a:rPr lang="ru-RU" sz="2000" dirty="0" smtClean="0">
                <a:latin typeface="Century Schoolbook" panose="02040604050505020304" pitchFamily="18" charset="0"/>
              </a:rPr>
              <a:t>организации, локальные </a:t>
            </a:r>
            <a:r>
              <a:rPr lang="ru-RU" sz="2000" dirty="0">
                <a:latin typeface="Century Schoolbook" panose="02040604050505020304" pitchFamily="18" charset="0"/>
              </a:rPr>
              <a:t>нормативные акты, предусмотренные частью 2 статьи 30 Федерального закона </a:t>
            </a:r>
            <a:r>
              <a:rPr lang="ru-RU" sz="2000" dirty="0" smtClean="0">
                <a:latin typeface="Century Schoolbook" panose="02040604050505020304" pitchFamily="18" charset="0"/>
              </a:rPr>
              <a:t>«Об </a:t>
            </a:r>
            <a:r>
              <a:rPr lang="ru-RU" sz="2000" dirty="0">
                <a:latin typeface="Century Schoolbook" panose="02040604050505020304" pitchFamily="18" charset="0"/>
              </a:rPr>
              <a:t>образовании в Российской </a:t>
            </a:r>
            <a:r>
              <a:rPr lang="ru-RU" sz="2000" dirty="0" smtClean="0">
                <a:latin typeface="Century Schoolbook" panose="02040604050505020304" pitchFamily="18" charset="0"/>
              </a:rPr>
              <a:t>Федерации», правила внутреннего распорядка для обучающихся, и сотрудников, коллективный </a:t>
            </a:r>
            <a:r>
              <a:rPr lang="ru-RU" sz="2000" dirty="0">
                <a:latin typeface="Century Schoolbook" panose="02040604050505020304" pitchFamily="18" charset="0"/>
              </a:rPr>
              <a:t>договор</a:t>
            </a:r>
            <a:r>
              <a:rPr lang="ru-RU" sz="2000" dirty="0" smtClean="0">
                <a:latin typeface="Century Schoolbook" panose="02040604050505020304" pitchFamily="18" charset="0"/>
              </a:rPr>
              <a:t>.</a:t>
            </a:r>
            <a:endParaRPr lang="ru-RU" sz="20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29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8640"/>
            <a:ext cx="8064896" cy="576064"/>
          </a:xfrm>
        </p:spPr>
        <p:txBody>
          <a:bodyPr>
            <a:normAutofit/>
          </a:bodyPr>
          <a:lstStyle/>
          <a:p>
            <a:pPr marL="0" indent="0" algn="ctr">
              <a:lnSpc>
                <a:spcPts val="3000"/>
              </a:lnSpc>
              <a:spcBef>
                <a:spcPts val="0"/>
              </a:spcBef>
              <a:buNone/>
            </a:pPr>
            <a:r>
              <a:rPr lang="ru-RU" sz="7400" dirty="0" smtClean="0">
                <a:latin typeface="Century Schoolbook" pitchFamily="18" charset="0"/>
              </a:rPr>
              <a:t> </a:t>
            </a:r>
            <a:r>
              <a:rPr lang="ru-RU" sz="2800" dirty="0" smtClean="0">
                <a:latin typeface="Century Schoolbook" pitchFamily="18" charset="0"/>
              </a:rPr>
              <a:t>Подраздел «Документы» </a:t>
            </a:r>
            <a:endParaRPr lang="ru-RU" sz="2800" dirty="0">
              <a:latin typeface="Century Schoolbook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7344804" y="349583"/>
            <a:ext cx="1485673" cy="1265068"/>
            <a:chOff x="751768" y="3176782"/>
            <a:chExt cx="1485673" cy="1265068"/>
          </a:xfrm>
        </p:grpSpPr>
        <p:pic>
          <p:nvPicPr>
            <p:cNvPr id="6" name="Picture 4" descr="http://qronos.se/wp-content/uploads/2012/11/shutterstock_57749653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82201" flipH="1">
              <a:off x="751768" y="3176782"/>
              <a:ext cx="1485673" cy="1265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 rot="3810324">
              <a:off x="1303227" y="3650649"/>
              <a:ext cx="1113745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100" b="1" dirty="0" smtClean="0">
                  <a:solidFill>
                    <a:srgbClr val="C00000"/>
                  </a:solidFill>
                  <a:latin typeface="Century Schoolbook" panose="02040604050505020304" pitchFamily="18" charset="0"/>
                </a:rPr>
                <a:t>ОДОБРЕНО</a:t>
              </a:r>
              <a:endParaRPr lang="ru-RU" sz="1100" b="1" dirty="0">
                <a:solidFill>
                  <a:srgbClr val="C00000"/>
                </a:solidFill>
                <a:latin typeface="Century Schoolbook" panose="02040604050505020304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67544" y="1124744"/>
            <a:ext cx="777686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4500" algn="just">
              <a:lnSpc>
                <a:spcPts val="3000"/>
              </a:lnSpc>
              <a:spcAft>
                <a:spcPts val="1200"/>
              </a:spcAft>
            </a:pPr>
            <a:r>
              <a:rPr lang="ru-RU" sz="2000" dirty="0" smtClean="0">
                <a:latin typeface="Century Schoolbook" panose="02040604050505020304" pitchFamily="18" charset="0"/>
              </a:rPr>
              <a:t>Документы, которые должны быть и в отдельных разделах сайта, и в разделе </a:t>
            </a:r>
            <a:r>
              <a:rPr lang="ru-RU" sz="2000" dirty="0">
                <a:latin typeface="Century Schoolbook" panose="02040604050505020304" pitchFamily="18" charset="0"/>
              </a:rPr>
              <a:t>«Документы» </a:t>
            </a:r>
            <a:r>
              <a:rPr lang="ru-RU" sz="2000" dirty="0" smtClean="0">
                <a:latin typeface="Century Schoolbook" panose="02040604050505020304" pitchFamily="18" charset="0"/>
              </a:rPr>
              <a:t>( размещаем один раз и оформляем  гиперссылки): </a:t>
            </a:r>
            <a:endParaRPr lang="ru-RU" sz="2000" dirty="0">
              <a:latin typeface="Century Schoolbook" panose="02040604050505020304" pitchFamily="18" charset="0"/>
            </a:endParaRPr>
          </a:p>
          <a:p>
            <a:pPr marL="342900" indent="-342900" algn="just">
              <a:lnSpc>
                <a:spcPts val="3000"/>
              </a:lnSpc>
              <a:spcAft>
                <a:spcPts val="1200"/>
              </a:spcAft>
              <a:buFont typeface="Wingdings" panose="05000000000000000000" pitchFamily="2" charset="2"/>
              <a:buChar char="$"/>
            </a:pPr>
            <a:r>
              <a:rPr lang="ru-RU" sz="2000" dirty="0" smtClean="0">
                <a:latin typeface="Century Schoolbook" panose="02040604050505020304" pitchFamily="18" charset="0"/>
              </a:rPr>
              <a:t> отчет </a:t>
            </a:r>
            <a:r>
              <a:rPr lang="ru-RU" sz="2000" dirty="0">
                <a:latin typeface="Century Schoolbook" panose="02040604050505020304" pitchFamily="18" charset="0"/>
              </a:rPr>
              <a:t>о результатах </a:t>
            </a:r>
            <a:r>
              <a:rPr lang="ru-RU" sz="2000" dirty="0" err="1">
                <a:latin typeface="Century Schoolbook" panose="02040604050505020304" pitchFamily="18" charset="0"/>
              </a:rPr>
              <a:t>самообследования</a:t>
            </a:r>
            <a:r>
              <a:rPr lang="ru-RU" sz="2000" dirty="0">
                <a:latin typeface="Century Schoolbook" panose="02040604050505020304" pitchFamily="18" charset="0"/>
              </a:rPr>
              <a:t>;</a:t>
            </a:r>
          </a:p>
          <a:p>
            <a:pPr marL="342900" indent="-342900" algn="just">
              <a:lnSpc>
                <a:spcPts val="3000"/>
              </a:lnSpc>
              <a:spcAft>
                <a:spcPts val="1200"/>
              </a:spcAft>
              <a:buFont typeface="Wingdings" panose="05000000000000000000" pitchFamily="2" charset="2"/>
              <a:buChar char="$"/>
            </a:pPr>
            <a:r>
              <a:rPr lang="ru-RU" sz="2000" dirty="0" smtClean="0">
                <a:latin typeface="Century Schoolbook" panose="02040604050505020304" pitchFamily="18" charset="0"/>
              </a:rPr>
              <a:t> документы </a:t>
            </a:r>
            <a:r>
              <a:rPr lang="ru-RU" sz="2000" dirty="0">
                <a:latin typeface="Century Schoolbook" panose="02040604050505020304" pitchFamily="18" charset="0"/>
              </a:rPr>
              <a:t>о порядке оказания платных образовательных услуг, в том числе образец договора об оказании платных образовательных услуг, документ об утверждении стоимости обучения по каждой образовательной программе;</a:t>
            </a:r>
          </a:p>
          <a:p>
            <a:pPr marL="342900" indent="-342900" algn="just">
              <a:lnSpc>
                <a:spcPts val="3000"/>
              </a:lnSpc>
              <a:spcAft>
                <a:spcPts val="1200"/>
              </a:spcAft>
              <a:buFont typeface="Wingdings" panose="05000000000000000000" pitchFamily="2" charset="2"/>
              <a:buChar char="$"/>
            </a:pPr>
            <a:r>
              <a:rPr lang="ru-RU" sz="2000" dirty="0">
                <a:latin typeface="Century Schoolbook" panose="02040604050505020304" pitchFamily="18" charset="0"/>
              </a:rPr>
              <a:t> </a:t>
            </a:r>
            <a:r>
              <a:rPr lang="ru-RU" sz="2000" dirty="0" smtClean="0">
                <a:latin typeface="Century Schoolbook" panose="02040604050505020304" pitchFamily="18" charset="0"/>
              </a:rPr>
              <a:t>предписания </a:t>
            </a:r>
            <a:r>
              <a:rPr lang="ru-RU" sz="2000" dirty="0">
                <a:latin typeface="Century Schoolbook" panose="02040604050505020304" pitchFamily="18" charset="0"/>
              </a:rPr>
              <a:t>органов, осуществляющих государственный контроль (надзор) в сфере образования, отчеты об исполнении таких предписаний.</a:t>
            </a:r>
          </a:p>
        </p:txBody>
      </p:sp>
    </p:spTree>
    <p:extLst>
      <p:ext uri="{BB962C8B-B14F-4D97-AF65-F5344CB8AC3E}">
        <p14:creationId xmlns:p14="http://schemas.microsoft.com/office/powerpoint/2010/main" val="93226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8640"/>
            <a:ext cx="8064896" cy="576064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ts val="3000"/>
              </a:lnSpc>
              <a:spcBef>
                <a:spcPts val="0"/>
              </a:spcBef>
              <a:buNone/>
            </a:pPr>
            <a:r>
              <a:rPr lang="ru-RU" sz="7400" dirty="0" smtClean="0">
                <a:latin typeface="Century Schoolbook" pitchFamily="18" charset="0"/>
              </a:rPr>
              <a:t> </a:t>
            </a:r>
            <a:r>
              <a:rPr lang="ru-RU" sz="2800" dirty="0" smtClean="0">
                <a:latin typeface="Century Schoolbook" pitchFamily="18" charset="0"/>
              </a:rPr>
              <a:t>Подраздел «Образование</a:t>
            </a:r>
            <a:r>
              <a:rPr lang="ru-RU" sz="2800" dirty="0" smtClean="0">
                <a:latin typeface="Century Schoolbook" pitchFamily="18" charset="0"/>
              </a:rPr>
              <a:t>»: </a:t>
            </a:r>
            <a:endParaRPr lang="ru-RU" sz="2800" dirty="0">
              <a:latin typeface="Century Schoolbook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7380312" y="476672"/>
            <a:ext cx="1485673" cy="1265068"/>
            <a:chOff x="751768" y="3176782"/>
            <a:chExt cx="1485673" cy="1265068"/>
          </a:xfrm>
        </p:grpSpPr>
        <p:pic>
          <p:nvPicPr>
            <p:cNvPr id="6" name="Picture 4" descr="http://qronos.se/wp-content/uploads/2012/11/shutterstock_57749653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82201" flipH="1">
              <a:off x="751768" y="3176782"/>
              <a:ext cx="1485673" cy="1265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 rot="3810324">
              <a:off x="1303227" y="3650649"/>
              <a:ext cx="1113745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100" b="1" dirty="0" smtClean="0">
                  <a:solidFill>
                    <a:srgbClr val="C00000"/>
                  </a:solidFill>
                  <a:latin typeface="Century Schoolbook" panose="02040604050505020304" pitchFamily="18" charset="0"/>
                </a:rPr>
                <a:t>ОДОБРЕНО</a:t>
              </a:r>
              <a:endParaRPr lang="ru-RU" sz="1100" b="1" dirty="0">
                <a:solidFill>
                  <a:srgbClr val="C00000"/>
                </a:solidFill>
                <a:latin typeface="Century Schoolbook" panose="02040604050505020304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67544" y="1636926"/>
            <a:ext cx="7344816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ts val="3000"/>
              </a:lnSpc>
              <a:spcAft>
                <a:spcPts val="1200"/>
              </a:spcAft>
              <a:buFont typeface="Wingdings" panose="05000000000000000000" pitchFamily="2" charset="2"/>
              <a:buChar char="$"/>
            </a:pPr>
            <a:r>
              <a:rPr lang="ru-RU" sz="2000" dirty="0" smtClean="0">
                <a:latin typeface="Century Schoolbook" panose="02040604050505020304" pitchFamily="18" charset="0"/>
              </a:rPr>
              <a:t> реализуемые уровни </a:t>
            </a:r>
            <a:r>
              <a:rPr lang="ru-RU" sz="2000" dirty="0">
                <a:latin typeface="Century Schoolbook" panose="02040604050505020304" pitchFamily="18" charset="0"/>
              </a:rPr>
              <a:t>образования, </a:t>
            </a:r>
            <a:endParaRPr lang="ru-RU" sz="2000" dirty="0" smtClean="0">
              <a:latin typeface="Century Schoolbook" panose="02040604050505020304" pitchFamily="18" charset="0"/>
            </a:endParaRPr>
          </a:p>
          <a:p>
            <a:pPr marL="342900" indent="-342900" algn="just">
              <a:lnSpc>
                <a:spcPts val="3000"/>
              </a:lnSpc>
              <a:spcAft>
                <a:spcPts val="1200"/>
              </a:spcAft>
              <a:buFont typeface="Wingdings" panose="05000000000000000000" pitchFamily="2" charset="2"/>
              <a:buChar char="$"/>
            </a:pPr>
            <a:r>
              <a:rPr lang="ru-RU" sz="2000" dirty="0" smtClean="0">
                <a:latin typeface="Century Schoolbook" panose="02040604050505020304" pitchFamily="18" charset="0"/>
              </a:rPr>
              <a:t> формы </a:t>
            </a:r>
            <a:r>
              <a:rPr lang="ru-RU" sz="2000" dirty="0">
                <a:latin typeface="Century Schoolbook" panose="02040604050505020304" pitchFamily="18" charset="0"/>
              </a:rPr>
              <a:t>обучения, </a:t>
            </a:r>
            <a:endParaRPr lang="ru-RU" sz="2000" dirty="0" smtClean="0">
              <a:latin typeface="Century Schoolbook" panose="02040604050505020304" pitchFamily="18" charset="0"/>
            </a:endParaRPr>
          </a:p>
          <a:p>
            <a:pPr marL="342900" indent="-342900" algn="just">
              <a:lnSpc>
                <a:spcPts val="3000"/>
              </a:lnSpc>
              <a:spcAft>
                <a:spcPts val="1200"/>
              </a:spcAft>
              <a:buFont typeface="Wingdings" panose="05000000000000000000" pitchFamily="2" charset="2"/>
              <a:buChar char="$"/>
            </a:pPr>
            <a:r>
              <a:rPr lang="ru-RU" sz="2000" dirty="0" smtClean="0">
                <a:latin typeface="Century Schoolbook" panose="02040604050505020304" pitchFamily="18" charset="0"/>
              </a:rPr>
              <a:t> нормативные сроки </a:t>
            </a:r>
            <a:r>
              <a:rPr lang="ru-RU" sz="2000" dirty="0">
                <a:latin typeface="Century Schoolbook" panose="02040604050505020304" pitchFamily="18" charset="0"/>
              </a:rPr>
              <a:t>обучения, </a:t>
            </a:r>
            <a:endParaRPr lang="ru-RU" sz="2000" dirty="0" smtClean="0">
              <a:latin typeface="Century Schoolbook" panose="02040604050505020304" pitchFamily="18" charset="0"/>
            </a:endParaRPr>
          </a:p>
          <a:p>
            <a:pPr marL="342900" indent="-342900" algn="just">
              <a:lnSpc>
                <a:spcPts val="3000"/>
              </a:lnSpc>
              <a:spcAft>
                <a:spcPts val="1200"/>
              </a:spcAft>
              <a:buFont typeface="Wingdings" panose="05000000000000000000" pitchFamily="2" charset="2"/>
              <a:buChar char="$"/>
            </a:pPr>
            <a:r>
              <a:rPr lang="ru-RU" sz="2000" dirty="0" smtClean="0">
                <a:latin typeface="Century Schoolbook" panose="02040604050505020304" pitchFamily="18" charset="0"/>
              </a:rPr>
              <a:t> срок </a:t>
            </a:r>
            <a:r>
              <a:rPr lang="ru-RU" sz="2000" dirty="0">
                <a:latin typeface="Century Schoolbook" panose="02040604050505020304" pitchFamily="18" charset="0"/>
              </a:rPr>
              <a:t>действия государственной аккредитации образовательной </a:t>
            </a:r>
            <a:r>
              <a:rPr lang="ru-RU" sz="2000" dirty="0" smtClean="0">
                <a:latin typeface="Century Schoolbook" panose="02040604050505020304" pitchFamily="18" charset="0"/>
              </a:rPr>
              <a:t>программы. </a:t>
            </a:r>
            <a:endParaRPr lang="ru-RU" sz="20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33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2624</Words>
  <Application>Microsoft Office PowerPoint</Application>
  <PresentationFormat>Экран (4:3)</PresentationFormat>
  <Paragraphs>249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«Законопослушный сайт»</vt:lpstr>
      <vt:lpstr>Обязательно для размещения на сайте ОУ</vt:lpstr>
      <vt:lpstr>Как структурировать  обязательную информацию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Противоречия</vt:lpstr>
      <vt:lpstr>Противоречия</vt:lpstr>
      <vt:lpstr>Противоречия</vt:lpstr>
      <vt:lpstr>Рекомендации по формату размещаемых документов</vt:lpstr>
      <vt:lpstr>Желательно</vt:lpstr>
      <vt:lpstr>Сайт НСОКО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Зинаида Смирнова</dc:creator>
  <cp:lastModifiedBy>Зинаида Смирнова</cp:lastModifiedBy>
  <cp:revision>56</cp:revision>
  <dcterms:created xsi:type="dcterms:W3CDTF">2016-02-19T09:27:41Z</dcterms:created>
  <dcterms:modified xsi:type="dcterms:W3CDTF">2016-04-21T09:13:36Z</dcterms:modified>
</cp:coreProperties>
</file>